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2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38"/>
  </p:handoutMasterIdLst>
  <p:sldIdLst>
    <p:sldId id="331" r:id="rId2"/>
    <p:sldId id="359" r:id="rId3"/>
    <p:sldId id="361" r:id="rId4"/>
    <p:sldId id="362" r:id="rId5"/>
    <p:sldId id="363" r:id="rId6"/>
    <p:sldId id="364" r:id="rId7"/>
    <p:sldId id="345" r:id="rId8"/>
    <p:sldId id="346" r:id="rId9"/>
    <p:sldId id="348" r:id="rId10"/>
    <p:sldId id="349" r:id="rId11"/>
    <p:sldId id="365" r:id="rId12"/>
    <p:sldId id="350" r:id="rId13"/>
    <p:sldId id="351" r:id="rId14"/>
    <p:sldId id="352" r:id="rId15"/>
    <p:sldId id="366" r:id="rId16"/>
    <p:sldId id="356" r:id="rId17"/>
    <p:sldId id="353" r:id="rId18"/>
    <p:sldId id="358" r:id="rId19"/>
    <p:sldId id="357" r:id="rId20"/>
    <p:sldId id="332" r:id="rId21"/>
    <p:sldId id="334" r:id="rId22"/>
    <p:sldId id="313" r:id="rId23"/>
    <p:sldId id="325" r:id="rId24"/>
    <p:sldId id="314" r:id="rId25"/>
    <p:sldId id="315" r:id="rId26"/>
    <p:sldId id="337" r:id="rId27"/>
    <p:sldId id="330" r:id="rId28"/>
    <p:sldId id="342" r:id="rId29"/>
    <p:sldId id="322" r:id="rId30"/>
    <p:sldId id="343" r:id="rId31"/>
    <p:sldId id="367" r:id="rId32"/>
    <p:sldId id="320" r:id="rId33"/>
    <p:sldId id="321" r:id="rId34"/>
    <p:sldId id="344" r:id="rId35"/>
    <p:sldId id="324" r:id="rId36"/>
    <p:sldId id="360" r:id="rId37"/>
  </p:sldIdLst>
  <p:sldSz cx="9144000" cy="6858000" type="screen4x3"/>
  <p:notesSz cx="6735763" cy="9869488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00"/>
    <a:srgbClr val="B8E6C7"/>
    <a:srgbClr val="FF00FF"/>
    <a:srgbClr val="008000"/>
    <a:srgbClr val="0000FF"/>
    <a:srgbClr val="0033CC"/>
    <a:srgbClr val="FF0000"/>
    <a:srgbClr val="8DD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493" autoAdjust="0"/>
    <p:restoredTop sz="94618" autoAdjust="0"/>
  </p:normalViewPr>
  <p:slideViewPr>
    <p:cSldViewPr>
      <p:cViewPr varScale="1">
        <p:scale>
          <a:sx n="104" d="100"/>
          <a:sy n="104" d="100"/>
        </p:scale>
        <p:origin x="1224" y="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360045" cy="36004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microsoft.com/office/2015/10/relationships/revisionInfo" Target="revisionInfo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8.wmf"/><Relationship Id="rId1" Type="http://schemas.openxmlformats.org/officeDocument/2006/relationships/image" Target="../media/image7.wmf"/><Relationship Id="rId4" Type="http://schemas.openxmlformats.org/officeDocument/2006/relationships/image" Target="../media/image10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image" Target="../media/image11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w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14.wmf"/><Relationship Id="rId1" Type="http://schemas.openxmlformats.org/officeDocument/2006/relationships/image" Target="../media/image13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2" Type="http://schemas.openxmlformats.org/officeDocument/2006/relationships/image" Target="../media/image16.wmf"/><Relationship Id="rId1" Type="http://schemas.openxmlformats.org/officeDocument/2006/relationships/image" Target="../media/image15.wmf"/><Relationship Id="rId6" Type="http://schemas.openxmlformats.org/officeDocument/2006/relationships/image" Target="../media/image20.wmf"/><Relationship Id="rId5" Type="http://schemas.openxmlformats.org/officeDocument/2006/relationships/image" Target="../media/image19.wmf"/><Relationship Id="rId4" Type="http://schemas.openxmlformats.org/officeDocument/2006/relationships/image" Target="../media/image18.w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23.wmf"/><Relationship Id="rId2" Type="http://schemas.openxmlformats.org/officeDocument/2006/relationships/image" Target="../media/image22.wmf"/><Relationship Id="rId1" Type="http://schemas.openxmlformats.org/officeDocument/2006/relationships/image" Target="../media/image21.wmf"/><Relationship Id="rId4" Type="http://schemas.openxmlformats.org/officeDocument/2006/relationships/image" Target="../media/image24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19413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846" tIns="45423" rIns="90846" bIns="45423" numCol="1" anchor="t" anchorCtr="0" compatLnSpc="1">
            <a:prstTxWarp prst="textNoShape">
              <a:avLst/>
            </a:prstTxWarp>
          </a:bodyPr>
          <a:lstStyle>
            <a:lvl1pPr defTabSz="908050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14763" y="0"/>
            <a:ext cx="2919412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846" tIns="45423" rIns="90846" bIns="45423" numCol="1" anchor="t" anchorCtr="0" compatLnSpc="1">
            <a:prstTxWarp prst="textNoShape">
              <a:avLst/>
            </a:prstTxWarp>
          </a:bodyPr>
          <a:lstStyle>
            <a:lvl1pPr algn="r" defTabSz="908050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970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74188"/>
            <a:ext cx="2919413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846" tIns="45423" rIns="90846" bIns="45423" numCol="1" anchor="b" anchorCtr="0" compatLnSpc="1">
            <a:prstTxWarp prst="textNoShape">
              <a:avLst/>
            </a:prstTxWarp>
          </a:bodyPr>
          <a:lstStyle>
            <a:lvl1pPr defTabSz="908050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970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14763" y="9374188"/>
            <a:ext cx="2919412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846" tIns="45423" rIns="90846" bIns="45423" numCol="1" anchor="b" anchorCtr="0" compatLnSpc="1">
            <a:prstTxWarp prst="textNoShape">
              <a:avLst/>
            </a:prstTxWarp>
          </a:bodyPr>
          <a:lstStyle>
            <a:lvl1pPr algn="r" defTabSz="908050">
              <a:defRPr sz="1200">
                <a:latin typeface="Arial" charset="0"/>
              </a:defRPr>
            </a:lvl1pPr>
          </a:lstStyle>
          <a:p>
            <a:pPr>
              <a:defRPr/>
            </a:pPr>
            <a:fld id="{0B501625-EEB6-431C-91A6-24E2503FAE1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DBF5F9">
                    <a:shade val="90000"/>
                  </a:srgbClr>
                </a:solidFill>
                <a:latin typeface="Arial" pitchFamily="34" charset="0"/>
              </a:defRPr>
            </a:lvl1pPr>
          </a:lstStyle>
          <a:p>
            <a:pPr>
              <a:defRPr/>
            </a:pPr>
            <a:fld id="{5823E387-F860-41C6-B738-F764863784F9}" type="datetimeFigureOut">
              <a:rPr lang="en-US"/>
              <a:pPr>
                <a:defRPr/>
              </a:pPr>
              <a:t>12/8/2017</a:t>
            </a:fld>
            <a:endParaRPr lang="en-US"/>
          </a:p>
        </p:txBody>
      </p:sp>
      <p:sp>
        <p:nvSpPr>
          <p:cNvPr id="5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DBF5F9">
                    <a:shade val="90000"/>
                  </a:srgbClr>
                </a:solidFill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DBF5F9">
                    <a:shade val="90000"/>
                  </a:srgbClr>
                </a:solidFill>
                <a:latin typeface="Arial" pitchFamily="34" charset="0"/>
              </a:defRPr>
            </a:lvl1pPr>
          </a:lstStyle>
          <a:p>
            <a:pPr>
              <a:defRPr/>
            </a:pPr>
            <a:fld id="{6D79AA95-16E6-4847-9E62-02C32C0F083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itchFamily="34" charset="0"/>
              </a:defRPr>
            </a:lvl1pPr>
          </a:lstStyle>
          <a:p>
            <a:pPr>
              <a:defRPr/>
            </a:pPr>
            <a:fld id="{5C052D14-E655-431A-A33C-6B1226AB2E83}" type="datetimeFigureOut">
              <a:rPr lang="en-US"/>
              <a:pPr>
                <a:defRPr/>
              </a:pPr>
              <a:t>12/8/2017</a:t>
            </a:fld>
            <a:endParaRPr lang="en-US" dirty="0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</a:defRPr>
            </a:lvl1pPr>
          </a:lstStyle>
          <a:p>
            <a:pPr>
              <a:defRPr/>
            </a:pPr>
            <a:fld id="{39A09433-4CB3-4F89-8F75-D37916D80BE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itchFamily="34" charset="0"/>
              </a:defRPr>
            </a:lvl1pPr>
          </a:lstStyle>
          <a:p>
            <a:pPr>
              <a:defRPr/>
            </a:pPr>
            <a:fld id="{9F48C75A-79D6-43C6-BE95-AD63487966D1}" type="datetimeFigureOut">
              <a:rPr lang="en-US"/>
              <a:pPr>
                <a:defRPr/>
              </a:pPr>
              <a:t>12/8/2017</a:t>
            </a:fld>
            <a:endParaRPr lang="en-US" dirty="0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</a:defRPr>
            </a:lvl1pPr>
          </a:lstStyle>
          <a:p>
            <a:pPr>
              <a:defRPr/>
            </a:pPr>
            <a:fld id="{5A44797D-AA25-4638-9FA3-9142E054F50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0938" y="214313"/>
            <a:ext cx="7793037" cy="146208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sr-Latn-C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r-Latn-C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r-Latn-CS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</a:defRPr>
            </a:lvl1pPr>
          </a:lstStyle>
          <a:p>
            <a:pPr>
              <a:defRPr/>
            </a:pPr>
            <a:fld id="{F04A8A08-91B8-4ABC-9CF6-952DD5B93C3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itchFamily="34" charset="0"/>
              </a:defRPr>
            </a:lvl1pPr>
          </a:lstStyle>
          <a:p>
            <a:pPr>
              <a:defRPr/>
            </a:pPr>
            <a:fld id="{8D4F642E-DBBC-4294-BDEA-A6C792558325}" type="datetimeFigureOut">
              <a:rPr lang="en-US"/>
              <a:pPr>
                <a:defRPr/>
              </a:pPr>
              <a:t>12/8/2017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</a:defRPr>
            </a:lvl1pPr>
          </a:lstStyle>
          <a:p>
            <a:pPr>
              <a:defRPr/>
            </a:pPr>
            <a:fld id="{DBF1509A-8C31-42EF-9247-50ED3A7044B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52400"/>
            <a:ext cx="91440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>
                <a:latin typeface="Arial" pitchFamily="34" charset="0"/>
              </a:defRPr>
            </a:lvl1pPr>
          </a:lstStyle>
          <a:p>
            <a:pPr>
              <a:defRPr/>
            </a:pPr>
            <a:fld id="{70F63BD9-B0C1-42A3-9AA6-41CBE1C998E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itchFamily="34" charset="0"/>
              </a:defRPr>
            </a:lvl1pPr>
          </a:lstStyle>
          <a:p>
            <a:pPr>
              <a:defRPr/>
            </a:pPr>
            <a:fld id="{E1CC5AAB-C770-4350-B69C-1605B45D9A56}" type="datetimeFigureOut">
              <a:rPr lang="en-US"/>
              <a:pPr>
                <a:defRPr/>
              </a:pPr>
              <a:t>12/8/2017</a:t>
            </a:fld>
            <a:endParaRPr lang="en-US" dirty="0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</a:defRPr>
            </a:lvl1pPr>
          </a:lstStyle>
          <a:p>
            <a:pPr>
              <a:defRPr/>
            </a:pPr>
            <a:fld id="{7ACA7221-8AAE-4788-B9A2-155080EB4AE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DBF5F9">
                    <a:shade val="90000"/>
                  </a:srgbClr>
                </a:solidFill>
                <a:latin typeface="Arial" pitchFamily="34" charset="0"/>
              </a:defRPr>
            </a:lvl1pPr>
          </a:lstStyle>
          <a:p>
            <a:pPr>
              <a:defRPr/>
            </a:pPr>
            <a:fld id="{2A7779D4-4492-4E60-9465-32712AC7B01B}" type="datetimeFigureOut">
              <a:rPr lang="en-US"/>
              <a:pPr>
                <a:defRPr/>
              </a:pPr>
              <a:t>12/8/2017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DBF5F9">
                    <a:shade val="90000"/>
                  </a:srgbClr>
                </a:solidFill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DBF5F9">
                    <a:shade val="90000"/>
                  </a:srgbClr>
                </a:solidFill>
                <a:latin typeface="Arial" pitchFamily="34" charset="0"/>
              </a:defRPr>
            </a:lvl1pPr>
          </a:lstStyle>
          <a:p>
            <a:pPr>
              <a:defRPr/>
            </a:pPr>
            <a:fld id="{847368B2-741F-49E6-8CE6-F8952B8F940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itchFamily="34" charset="0"/>
              </a:defRPr>
            </a:lvl1pPr>
          </a:lstStyle>
          <a:p>
            <a:pPr>
              <a:defRPr/>
            </a:pPr>
            <a:fld id="{64967A69-D13D-4B6C-8488-26DFDFF138AA}" type="datetimeFigureOut">
              <a:rPr lang="en-US"/>
              <a:pPr>
                <a:defRPr/>
              </a:pPr>
              <a:t>12/8/2017</a:t>
            </a:fld>
            <a:endParaRPr lang="en-US" dirty="0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</a:defRPr>
            </a:lvl1pPr>
          </a:lstStyle>
          <a:p>
            <a:pPr>
              <a:defRPr/>
            </a:pPr>
            <a:fld id="{BB59C214-7370-48B0-BAE6-6CB6A4B569D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itchFamily="34" charset="0"/>
              </a:defRPr>
            </a:lvl1pPr>
          </a:lstStyle>
          <a:p>
            <a:pPr>
              <a:defRPr/>
            </a:pPr>
            <a:fld id="{D87C0A54-1E76-4D6C-A27F-C90CB19FE39C}" type="datetimeFigureOut">
              <a:rPr lang="en-US"/>
              <a:pPr>
                <a:defRPr/>
              </a:pPr>
              <a:t>12/8/2017</a:t>
            </a:fld>
            <a:endParaRPr lang="en-US" dirty="0"/>
          </a:p>
        </p:txBody>
      </p:sp>
      <p:sp>
        <p:nvSpPr>
          <p:cNvPr id="8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</a:defRPr>
            </a:lvl1pPr>
          </a:lstStyle>
          <a:p>
            <a:pPr>
              <a:defRPr/>
            </a:pPr>
            <a:fld id="{DED49CA0-15DB-4B24-88A5-6E2C7969C8E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itchFamily="34" charset="0"/>
              </a:defRPr>
            </a:lvl1pPr>
          </a:lstStyle>
          <a:p>
            <a:pPr>
              <a:defRPr/>
            </a:pPr>
            <a:fld id="{71BC6468-D982-4B79-A218-A10F07A9228E}" type="datetimeFigureOut">
              <a:rPr lang="en-US"/>
              <a:pPr>
                <a:defRPr/>
              </a:pPr>
              <a:t>12/8/2017</a:t>
            </a:fld>
            <a:endParaRPr lang="en-US" dirty="0"/>
          </a:p>
        </p:txBody>
      </p:sp>
      <p:sp>
        <p:nvSpPr>
          <p:cNvPr id="4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</a:defRPr>
            </a:lvl1pPr>
          </a:lstStyle>
          <a:p>
            <a:pPr>
              <a:defRPr/>
            </a:pPr>
            <a:fld id="{B4DD7112-56EE-4A70-934A-67BD6E589C6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itchFamily="34" charset="0"/>
              </a:defRPr>
            </a:lvl1pPr>
          </a:lstStyle>
          <a:p>
            <a:pPr>
              <a:defRPr/>
            </a:pPr>
            <a:fld id="{72CF1A4D-248F-474F-A492-CFE113A10501}" type="datetimeFigureOut">
              <a:rPr lang="en-US"/>
              <a:pPr>
                <a:defRPr/>
              </a:pPr>
              <a:t>12/8/2017</a:t>
            </a:fld>
            <a:endParaRPr lang="en-US" dirty="0"/>
          </a:p>
        </p:txBody>
      </p:sp>
      <p:sp>
        <p:nvSpPr>
          <p:cNvPr id="3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</a:defRPr>
            </a:lvl1pPr>
          </a:lstStyle>
          <a:p>
            <a:pPr>
              <a:defRPr/>
            </a:pPr>
            <a:fld id="{B210CE65-54EE-4D3B-878B-84D0F896504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itchFamily="34" charset="0"/>
              </a:defRPr>
            </a:lvl1pPr>
          </a:lstStyle>
          <a:p>
            <a:pPr>
              <a:defRPr/>
            </a:pPr>
            <a:fld id="{9E0B92C3-5AF2-4ACA-86D9-95FBA2B9A660}" type="datetimeFigureOut">
              <a:rPr lang="en-US"/>
              <a:pPr>
                <a:defRPr/>
              </a:pPr>
              <a:t>12/8/2017</a:t>
            </a:fld>
            <a:endParaRPr lang="en-US" dirty="0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</a:defRPr>
            </a:lvl1pPr>
          </a:lstStyle>
          <a:p>
            <a:pPr>
              <a:defRPr/>
            </a:pPr>
            <a:fld id="{89F11D9A-8619-44EE-85F0-B0BA36738C4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nip and Round Single Corner Rectangle 4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6" name="Right Triangle 5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7" name="Freeform 6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sz="1800">
              <a:solidFill>
                <a:prstClr val="black"/>
              </a:solidFill>
              <a:latin typeface="Constantia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sz="1800">
              <a:solidFill>
                <a:prstClr val="black"/>
              </a:solidFill>
              <a:latin typeface="Constantia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itchFamily="34" charset="0"/>
              </a:defRPr>
            </a:lvl1pPr>
          </a:lstStyle>
          <a:p>
            <a:pPr>
              <a:defRPr/>
            </a:pPr>
            <a:fld id="{9DD9F522-F867-44FF-8EAC-F1DC60392F4B}" type="datetimeFigureOut">
              <a:rPr lang="en-US"/>
              <a:pPr>
                <a:defRPr/>
              </a:pPr>
              <a:t>12/8/2017</a:t>
            </a:fld>
            <a:endParaRPr lang="en-US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>
                <a:latin typeface="Arial" pitchFamily="34" charset="0"/>
              </a:defRPr>
            </a:lvl1pPr>
          </a:lstStyle>
          <a:p>
            <a:pPr>
              <a:defRPr/>
            </a:pPr>
            <a:fld id="{ED0DF1DF-A54B-4EF0-B346-E9D04FDA53D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3.jpe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6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sz="1800">
              <a:solidFill>
                <a:prstClr val="black"/>
              </a:solidFill>
              <a:latin typeface="Constantia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sz="1800">
              <a:solidFill>
                <a:prstClr val="black"/>
              </a:solidFill>
              <a:latin typeface="Constantia"/>
            </a:endParaRPr>
          </a:p>
        </p:txBody>
      </p:sp>
      <p:sp>
        <p:nvSpPr>
          <p:cNvPr id="8196" name="Title Placeholder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8197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rgbClr val="04617B">
                    <a:shade val="90000"/>
                  </a:srgbClr>
                </a:solidFill>
                <a:latin typeface="Arial" charset="0"/>
              </a:defRPr>
            </a:lvl1pPr>
          </a:lstStyle>
          <a:p>
            <a:pPr>
              <a:defRPr/>
            </a:pPr>
            <a:fld id="{0AA7B8BA-582D-47E6-A927-88A45C5CC45F}" type="datetimeFigureOut">
              <a:rPr lang="en-US"/>
              <a:pPr>
                <a:defRPr/>
              </a:pPr>
              <a:t>12/8/2017</a:t>
            </a:fld>
            <a:endParaRPr lang="en-US" dirty="0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rgbClr val="04617B">
                    <a:shade val="90000"/>
                  </a:srgbClr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rgbClr val="04617B">
                    <a:shade val="90000"/>
                  </a:srgbClr>
                </a:solidFill>
                <a:latin typeface="Arial" charset="0"/>
              </a:defRPr>
            </a:lvl1pPr>
          </a:lstStyle>
          <a:p>
            <a:pPr>
              <a:defRPr/>
            </a:pPr>
            <a:fld id="{8F098EDE-4ECE-4995-8572-53530EA6D5D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grpSp>
        <p:nvGrpSpPr>
          <p:cNvPr id="8201" name="Group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 sz="1800">
                <a:solidFill>
                  <a:prstClr val="black"/>
                </a:solidFill>
              </a:endParaRPr>
            </a:p>
          </p:txBody>
        </p:sp>
      </p:grpSp>
      <p:pic>
        <p:nvPicPr>
          <p:cNvPr id="8202" name="Picture 8" descr="LOGO"/>
          <p:cNvPicPr>
            <a:picLocks noChangeAspect="1" noChangeArrowheads="1"/>
          </p:cNvPicPr>
          <p:nvPr userDrawn="1"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2000250" y="0"/>
            <a:ext cx="4857750" cy="1163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73" r:id="rId1"/>
    <p:sldLayoutId id="2147483774" r:id="rId2"/>
    <p:sldLayoutId id="2147483775" r:id="rId3"/>
    <p:sldLayoutId id="2147483776" r:id="rId4"/>
    <p:sldLayoutId id="2147483777" r:id="rId5"/>
    <p:sldLayoutId id="2147483778" r:id="rId6"/>
    <p:sldLayoutId id="2147483779" r:id="rId7"/>
    <p:sldLayoutId id="2147483780" r:id="rId8"/>
    <p:sldLayoutId id="2147483781" r:id="rId9"/>
    <p:sldLayoutId id="2147483782" r:id="rId10"/>
    <p:sldLayoutId id="2147483783" r:id="rId11"/>
    <p:sldLayoutId id="2147483784" r:id="rId12"/>
    <p:sldLayoutId id="2147483785" r:id="rId13"/>
    <p:sldLayoutId id="2147483786" r:id="rId14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wmf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8.wmf"/><Relationship Id="rId5" Type="http://schemas.openxmlformats.org/officeDocument/2006/relationships/oleObject" Target="../embeddings/oleObject2.bin"/><Relationship Id="rId10" Type="http://schemas.openxmlformats.org/officeDocument/2006/relationships/image" Target="../media/image10.wmf"/><Relationship Id="rId4" Type="http://schemas.openxmlformats.org/officeDocument/2006/relationships/image" Target="../media/image7.wmf"/><Relationship Id="rId9" Type="http://schemas.openxmlformats.org/officeDocument/2006/relationships/oleObject" Target="../embeddings/oleObject4.bin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9.wmf"/><Relationship Id="rId5" Type="http://schemas.openxmlformats.org/officeDocument/2006/relationships/oleObject" Target="../embeddings/oleObject6.bin"/><Relationship Id="rId4" Type="http://schemas.openxmlformats.org/officeDocument/2006/relationships/image" Target="../media/image11.wmf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12.wmf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14.wmf"/><Relationship Id="rId5" Type="http://schemas.openxmlformats.org/officeDocument/2006/relationships/oleObject" Target="../embeddings/oleObject9.bin"/><Relationship Id="rId4" Type="http://schemas.openxmlformats.org/officeDocument/2006/relationships/image" Target="../media/image13.wmf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wmf"/><Relationship Id="rId13" Type="http://schemas.openxmlformats.org/officeDocument/2006/relationships/oleObject" Target="../embeddings/oleObject15.bin"/><Relationship Id="rId3" Type="http://schemas.openxmlformats.org/officeDocument/2006/relationships/oleObject" Target="../embeddings/oleObject10.bin"/><Relationship Id="rId7" Type="http://schemas.openxmlformats.org/officeDocument/2006/relationships/oleObject" Target="../embeddings/oleObject12.bin"/><Relationship Id="rId12" Type="http://schemas.openxmlformats.org/officeDocument/2006/relationships/image" Target="../media/image19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16.wmf"/><Relationship Id="rId11" Type="http://schemas.openxmlformats.org/officeDocument/2006/relationships/oleObject" Target="../embeddings/oleObject14.bin"/><Relationship Id="rId5" Type="http://schemas.openxmlformats.org/officeDocument/2006/relationships/oleObject" Target="../embeddings/oleObject11.bin"/><Relationship Id="rId10" Type="http://schemas.openxmlformats.org/officeDocument/2006/relationships/image" Target="../media/image18.wmf"/><Relationship Id="rId4" Type="http://schemas.openxmlformats.org/officeDocument/2006/relationships/image" Target="../media/image15.wmf"/><Relationship Id="rId9" Type="http://schemas.openxmlformats.org/officeDocument/2006/relationships/oleObject" Target="../embeddings/oleObject13.bin"/><Relationship Id="rId14" Type="http://schemas.openxmlformats.org/officeDocument/2006/relationships/image" Target="../media/image20.wmf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wmf"/><Relationship Id="rId3" Type="http://schemas.openxmlformats.org/officeDocument/2006/relationships/oleObject" Target="../embeddings/oleObject16.bin"/><Relationship Id="rId7" Type="http://schemas.openxmlformats.org/officeDocument/2006/relationships/oleObject" Target="../embeddings/oleObject18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22.wmf"/><Relationship Id="rId5" Type="http://schemas.openxmlformats.org/officeDocument/2006/relationships/oleObject" Target="../embeddings/oleObject17.bin"/><Relationship Id="rId10" Type="http://schemas.openxmlformats.org/officeDocument/2006/relationships/image" Target="../media/image24.wmf"/><Relationship Id="rId4" Type="http://schemas.openxmlformats.org/officeDocument/2006/relationships/image" Target="../media/image21.wmf"/><Relationship Id="rId9" Type="http://schemas.openxmlformats.org/officeDocument/2006/relationships/oleObject" Target="../embeddings/oleObject19.bin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extBox 2"/>
          <p:cNvSpPr txBox="1">
            <a:spLocks noChangeArrowheads="1"/>
          </p:cNvSpPr>
          <p:nvPr/>
        </p:nvSpPr>
        <p:spPr bwMode="auto">
          <a:xfrm>
            <a:off x="395288" y="1268413"/>
            <a:ext cx="8353425" cy="1077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sr-Cyrl-CS" sz="3200" b="1" i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Интегрисане академске студије фармације</a:t>
            </a:r>
            <a:br>
              <a:rPr lang="sr-Latn-CS" sz="3200" i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altLang="en-US" sz="3200" i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школска 2017/2018</a:t>
            </a:r>
            <a:endParaRPr lang="en-US" sz="3200">
              <a:solidFill>
                <a:srgbClr val="000000"/>
              </a:solidFill>
            </a:endParaRPr>
          </a:p>
        </p:txBody>
      </p:sp>
      <p:sp>
        <p:nvSpPr>
          <p:cNvPr id="23555" name="TextBox 4"/>
          <p:cNvSpPr txBox="1">
            <a:spLocks noChangeArrowheads="1"/>
          </p:cNvSpPr>
          <p:nvPr/>
        </p:nvSpPr>
        <p:spPr bwMode="auto">
          <a:xfrm>
            <a:off x="539750" y="2997200"/>
            <a:ext cx="7993063" cy="3046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en-US" sz="3200" b="1" dirty="0">
                <a:solidFill>
                  <a:srgbClr val="000000"/>
                </a:solidFill>
                <a:cs typeface="Arial" charset="0"/>
              </a:rPr>
              <a:t> </a:t>
            </a:r>
            <a:r>
              <a:rPr lang="en-US" altLang="en-US" sz="3200" b="1" u="sng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Аналитичка</a:t>
            </a:r>
            <a:r>
              <a:rPr lang="en-US" altLang="en-US" sz="3200" b="1" u="sng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en-US" sz="3200" b="1" u="sng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хемија</a:t>
            </a:r>
            <a:r>
              <a:rPr lang="en-US" altLang="en-US" sz="3200" b="1" u="sng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sr-Cyrl-CS" altLang="en-US" sz="3200" b="1" u="sng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А04</a:t>
            </a:r>
            <a:r>
              <a:rPr lang="en-US" altLang="en-US" sz="3200" b="1" u="sng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br>
              <a:rPr lang="en-US" altLang="en-US" sz="3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sr-Cyrl-RS" altLang="en-US" sz="3200" i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четрнаеста</a:t>
            </a:r>
            <a:r>
              <a:rPr lang="en-US" altLang="en-US" sz="3200" i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en-US" sz="3200" i="1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недеља</a:t>
            </a:r>
            <a:endParaRPr lang="en-US" altLang="en-US" sz="3200" i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br>
              <a:rPr lang="en-US" altLang="en-US" sz="3200" i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altLang="en-US" sz="3200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наставник</a:t>
            </a:r>
            <a:r>
              <a:rPr lang="en-US" altLang="en-US" sz="32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br>
              <a:rPr lang="en-US" altLang="en-US" sz="32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altLang="en-US" sz="3200" b="1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Доц</a:t>
            </a:r>
            <a:r>
              <a:rPr lang="en-US" altLang="en-US" sz="3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altLang="en-US" sz="3200" b="1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др</a:t>
            </a:r>
            <a:r>
              <a:rPr lang="en-US" altLang="en-US" sz="3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en-US" sz="3200" b="1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Марија</a:t>
            </a:r>
            <a:r>
              <a:rPr lang="en-US" altLang="en-US" sz="3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Д. </a:t>
            </a:r>
            <a:r>
              <a:rPr lang="en-US" altLang="en-US" sz="3200" b="1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Живковић</a:t>
            </a:r>
            <a:br>
              <a:rPr lang="en-US" sz="3200" u="sng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</a:br>
            <a:endParaRPr lang="en-US" sz="32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ext Box 12"/>
          <p:cNvSpPr txBox="1">
            <a:spLocks noChangeArrowheads="1"/>
          </p:cNvSpPr>
          <p:nvPr/>
        </p:nvSpPr>
        <p:spPr bwMode="auto">
          <a:xfrm>
            <a:off x="182880" y="2011680"/>
            <a:ext cx="8713476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Водени раствори нису стабилни јер перманганат лако оксидује воду:</a:t>
            </a:r>
          </a:p>
        </p:txBody>
      </p:sp>
      <p:sp>
        <p:nvSpPr>
          <p:cNvPr id="28675" name="Text Box 13"/>
          <p:cNvSpPr txBox="1">
            <a:spLocks noChangeArrowheads="1"/>
          </p:cNvSpPr>
          <p:nvPr/>
        </p:nvSpPr>
        <p:spPr bwMode="auto">
          <a:xfrm>
            <a:off x="914400" y="2560320"/>
            <a:ext cx="6121400" cy="430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sr-Latn-CS" sz="2200" b="1" dirty="0">
                <a:latin typeface="Times New Roman" pitchFamily="18" charset="0"/>
                <a:cs typeface="Times New Roman" pitchFamily="18" charset="0"/>
              </a:rPr>
              <a:t>4MnO</a:t>
            </a:r>
            <a:r>
              <a:rPr lang="sr-Latn-CS" sz="2200" b="1" baseline="-25000" dirty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sr-Latn-CS" sz="2200" b="1" baseline="30000" dirty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sr-Latn-CS" sz="2200" b="1" dirty="0">
                <a:latin typeface="Times New Roman" pitchFamily="18" charset="0"/>
                <a:cs typeface="Times New Roman" pitchFamily="18" charset="0"/>
              </a:rPr>
              <a:t>  +  </a:t>
            </a:r>
            <a:r>
              <a:rPr lang="sl-SI" sz="2200" b="1" dirty="0">
                <a:latin typeface="Times New Roman" pitchFamily="18" charset="0"/>
                <a:cs typeface="Times New Roman" pitchFamily="18" charset="0"/>
                <a:sym typeface="Wingdings 3" pitchFamily="18" charset="2"/>
              </a:rPr>
              <a:t>2H</a:t>
            </a:r>
            <a:r>
              <a:rPr lang="sl-SI" sz="2200" b="1" baseline="-25000" dirty="0">
                <a:latin typeface="Times New Roman" pitchFamily="18" charset="0"/>
                <a:cs typeface="Times New Roman" pitchFamily="18" charset="0"/>
                <a:sym typeface="Wingdings 3" pitchFamily="18" charset="2"/>
              </a:rPr>
              <a:t>2</a:t>
            </a:r>
            <a:r>
              <a:rPr lang="sl-SI" sz="2200" b="1" dirty="0">
                <a:latin typeface="Times New Roman" pitchFamily="18" charset="0"/>
                <a:cs typeface="Times New Roman" pitchFamily="18" charset="0"/>
                <a:sym typeface="Wingdings 3" pitchFamily="18" charset="2"/>
              </a:rPr>
              <a:t>O     4MnO</a:t>
            </a:r>
            <a:r>
              <a:rPr lang="sl-SI" sz="2200" b="1" baseline="-25000" dirty="0">
                <a:latin typeface="Times New Roman" pitchFamily="18" charset="0"/>
                <a:cs typeface="Times New Roman" pitchFamily="18" charset="0"/>
                <a:sym typeface="Wingdings 3" pitchFamily="18" charset="2"/>
              </a:rPr>
              <a:t>2   </a:t>
            </a:r>
            <a:r>
              <a:rPr lang="sl-SI" sz="2200" b="1" dirty="0">
                <a:latin typeface="Times New Roman" pitchFamily="18" charset="0"/>
                <a:cs typeface="Times New Roman" pitchFamily="18" charset="0"/>
                <a:sym typeface="Wingdings 3" pitchFamily="18" charset="2"/>
              </a:rPr>
              <a:t>+  3O</a:t>
            </a:r>
            <a:r>
              <a:rPr lang="sl-SI" sz="2200" b="1" baseline="-25000" dirty="0">
                <a:latin typeface="Times New Roman" pitchFamily="18" charset="0"/>
                <a:cs typeface="Times New Roman" pitchFamily="18" charset="0"/>
                <a:sym typeface="Wingdings 3" pitchFamily="18" charset="2"/>
              </a:rPr>
              <a:t>2</a:t>
            </a:r>
            <a:r>
              <a:rPr lang="sl-SI" sz="2200" b="1" dirty="0">
                <a:latin typeface="Times New Roman" pitchFamily="18" charset="0"/>
                <a:cs typeface="Times New Roman" pitchFamily="18" charset="0"/>
                <a:sym typeface="Wingdings 3" pitchFamily="18" charset="2"/>
              </a:rPr>
              <a:t>  +  4OH</a:t>
            </a:r>
            <a:r>
              <a:rPr lang="sl-SI" sz="2200" b="1" baseline="30000" dirty="0">
                <a:latin typeface="Times New Roman" pitchFamily="18" charset="0"/>
                <a:cs typeface="Times New Roman" pitchFamily="18" charset="0"/>
                <a:sym typeface="Wingdings 3" pitchFamily="18" charset="2"/>
              </a:rPr>
              <a:t>-</a:t>
            </a:r>
            <a:endParaRPr lang="en-US" sz="2200" b="1" dirty="0">
              <a:latin typeface="Times New Roman" pitchFamily="18" charset="0"/>
              <a:cs typeface="Times New Roman" pitchFamily="18" charset="0"/>
              <a:sym typeface="Wingdings 3" pitchFamily="18" charset="2"/>
            </a:endParaRPr>
          </a:p>
        </p:txBody>
      </p:sp>
      <p:sp>
        <p:nvSpPr>
          <p:cNvPr id="28677" name="Text Box 16"/>
          <p:cNvSpPr txBox="1">
            <a:spLocks noChangeArrowheads="1"/>
          </p:cNvSpPr>
          <p:nvPr/>
        </p:nvSpPr>
        <p:spPr bwMode="auto">
          <a:xfrm>
            <a:off x="182879" y="3017520"/>
            <a:ext cx="8713477" cy="32162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>
              <a:spcBef>
                <a:spcPts val="0"/>
              </a:spcBef>
              <a:spcAft>
                <a:spcPts val="600"/>
              </a:spcAft>
            </a:pPr>
            <a:r>
              <a:rPr lang="sr-Cyrl-CS" sz="2200" dirty="0">
                <a:latin typeface="Times New Roman" pitchFamily="18" charset="0"/>
                <a:cs typeface="Times New Roman" pitchFamily="18" charset="0"/>
              </a:rPr>
              <a:t>Реакцију </a:t>
            </a:r>
            <a:r>
              <a:rPr lang="en-US" sz="2200" dirty="0" err="1">
                <a:latin typeface="Times New Roman" pitchFamily="18" charset="0"/>
                <a:cs typeface="Times New Roman" pitchFamily="18" charset="0"/>
              </a:rPr>
              <a:t>разлагањ</a:t>
            </a:r>
            <a:r>
              <a:rPr lang="sr-Cyrl-CS" sz="2200" dirty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>
                <a:latin typeface="Times New Roman" pitchFamily="18" charset="0"/>
                <a:cs typeface="Times New Roman" pitchFamily="18" charset="0"/>
              </a:rPr>
              <a:t>перманганата</a:t>
            </a:r>
            <a:r>
              <a:rPr lang="sr-Cyrl-CS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>
                <a:latin typeface="Times New Roman" pitchFamily="18" charset="0"/>
                <a:cs typeface="Times New Roman" pitchFamily="18" charset="0"/>
              </a:rPr>
              <a:t>катализује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200" dirty="0">
                <a:latin typeface="Times New Roman" pitchFamily="18" charset="0"/>
                <a:cs typeface="Times New Roman" pitchFamily="18" charset="0"/>
              </a:rPr>
              <a:t>настали </a:t>
            </a:r>
            <a:r>
              <a:rPr lang="sl-SI" sz="2200" dirty="0">
                <a:latin typeface="Times New Roman" pitchFamily="18" charset="0"/>
                <a:cs typeface="Times New Roman" pitchFamily="18" charset="0"/>
                <a:sym typeface="Wingdings 3" pitchFamily="18" charset="2"/>
              </a:rPr>
              <a:t>MnO</a:t>
            </a:r>
            <a:r>
              <a:rPr lang="sl-SI" sz="2200" baseline="-25000" dirty="0">
                <a:latin typeface="Times New Roman" pitchFamily="18" charset="0"/>
                <a:cs typeface="Times New Roman" pitchFamily="18" charset="0"/>
                <a:sym typeface="Wingdings 3" pitchFamily="18" charset="2"/>
              </a:rPr>
              <a:t>2</a:t>
            </a:r>
            <a:r>
              <a:rPr lang="sr-Cyrl-CS" sz="2200" dirty="0">
                <a:latin typeface="Times New Roman" pitchFamily="18" charset="0"/>
                <a:cs typeface="Times New Roman" pitchFamily="18" charset="0"/>
                <a:sym typeface="Wingdings 3" pitchFamily="18" charset="2"/>
              </a:rPr>
              <a:t> (аутокатализа – производ реакције катализује своје настајање).</a:t>
            </a:r>
          </a:p>
          <a:p>
            <a:pPr>
              <a:spcBef>
                <a:spcPts val="0"/>
              </a:spcBef>
            </a:pP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Kаталитички утицај светлости:</a:t>
            </a:r>
          </a:p>
          <a:p>
            <a:pPr algn="just">
              <a:spcBef>
                <a:spcPts val="0"/>
              </a:spcBef>
            </a:pP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 – стајањем у бирети по зидовима се таложи смеђи талог </a:t>
            </a:r>
            <a:r>
              <a:rPr lang="sr-Latn-CS" sz="2200" dirty="0">
                <a:latin typeface="Times New Roman" pitchFamily="18" charset="0"/>
                <a:cs typeface="Times New Roman" pitchFamily="18" charset="0"/>
              </a:rPr>
              <a:t>MnO</a:t>
            </a:r>
            <a:r>
              <a:rPr lang="sr-Latn-CS" sz="2200" baseline="-25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sr-Latn-CS" sz="2200" dirty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sr-Cyrl-CS" sz="2200" dirty="0">
                <a:latin typeface="Times New Roman" pitchFamily="18" charset="0"/>
                <a:cs typeface="Times New Roman" pitchFamily="18" charset="0"/>
              </a:rPr>
              <a:t> Зато се раствор </a:t>
            </a:r>
            <a:r>
              <a:rPr lang="en-US" sz="2200" dirty="0" err="1">
                <a:latin typeface="Times New Roman" pitchFamily="18" charset="0"/>
                <a:cs typeface="Times New Roman" pitchFamily="18" charset="0"/>
              </a:rPr>
              <a:t>KMn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2200" baseline="-25000" dirty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 чува на тамном месту у тамној боци са стакленим запушачем (гумени реагује са </a:t>
            </a:r>
            <a:r>
              <a:rPr lang="en-US" sz="2200" dirty="0" err="1">
                <a:latin typeface="Times New Roman" pitchFamily="18" charset="0"/>
                <a:cs typeface="Times New Roman" pitchFamily="18" charset="0"/>
              </a:rPr>
              <a:t>KMn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2200" baseline="-25000" dirty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).</a:t>
            </a:r>
          </a:p>
          <a:p>
            <a:pPr algn="just">
              <a:spcBef>
                <a:spcPts val="0"/>
              </a:spcBef>
            </a:pP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Такође, на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200" dirty="0">
                <a:latin typeface="Times New Roman" pitchFamily="18" charset="0"/>
                <a:cs typeface="Times New Roman" pitchFamily="18" charset="0"/>
              </a:rPr>
              <a:t>реакцију редукције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>
                <a:latin typeface="Times New Roman" pitchFamily="18" charset="0"/>
                <a:cs typeface="Times New Roman" pitchFamily="18" charset="0"/>
              </a:rPr>
              <a:t>перманганата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 утичу и честице прашине, трагови органских супстанци присутних у дестилованој води која се користи за његово растварање, киселине, базе.</a:t>
            </a:r>
            <a:endParaRPr lang="en-US" sz="2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679" name="Rectangle 7"/>
          <p:cNvSpPr>
            <a:spLocks noChangeArrowheads="1"/>
          </p:cNvSpPr>
          <p:nvPr/>
        </p:nvSpPr>
        <p:spPr bwMode="auto">
          <a:xfrm>
            <a:off x="2051050" y="1268413"/>
            <a:ext cx="497205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2800" b="1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Стабилност</a:t>
            </a:r>
            <a:r>
              <a:rPr lang="en-US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b="1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раствора</a:t>
            </a:r>
            <a:r>
              <a:rPr lang="sr-Latn-CS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KMnO</a:t>
            </a:r>
            <a:r>
              <a:rPr lang="sr-Latn-CS" sz="2800" b="1" baseline="-25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endParaRPr lang="en-US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7"/>
          <p:cNvSpPr txBox="1">
            <a:spLocks noChangeArrowheads="1"/>
          </p:cNvSpPr>
          <p:nvPr/>
        </p:nvSpPr>
        <p:spPr bwMode="auto">
          <a:xfrm>
            <a:off x="182880" y="1463040"/>
            <a:ext cx="8281988" cy="53245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spcBef>
                <a:spcPts val="0"/>
              </a:spcBef>
              <a:spcAft>
                <a:spcPts val="600"/>
              </a:spcAft>
            </a:pP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Припрема стабилног секундарног стандардног раствора </a:t>
            </a:r>
            <a:r>
              <a:rPr lang="en-US" sz="2200" dirty="0" err="1">
                <a:latin typeface="Times New Roman" pitchFamily="18" charset="0"/>
                <a:cs typeface="Times New Roman" pitchFamily="18" charset="0"/>
              </a:rPr>
              <a:t>KMn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2200" baseline="-25000" dirty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: </a:t>
            </a:r>
          </a:p>
          <a:p>
            <a:pPr marL="457200" indent="-457200" algn="just">
              <a:spcBef>
                <a:spcPts val="0"/>
              </a:spcBef>
              <a:buAutoNum type="arabicPeriod"/>
            </a:pP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Одмерена маса </a:t>
            </a:r>
            <a:r>
              <a:rPr lang="en-US" sz="2200" dirty="0" err="1">
                <a:latin typeface="Times New Roman" pitchFamily="18" charset="0"/>
                <a:cs typeface="Times New Roman" pitchFamily="18" charset="0"/>
              </a:rPr>
              <a:t>KMn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2200" baseline="-25000" dirty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 се раствори у дестилованој води. Раствор се остави да одстоји од 7 до 10 дана да се оксидују све нечистоће које он саджи. Настали </a:t>
            </a:r>
            <a:r>
              <a:rPr lang="sl-SI" sz="2200" dirty="0">
                <a:latin typeface="Times New Roman" pitchFamily="18" charset="0"/>
                <a:cs typeface="Times New Roman" pitchFamily="18" charset="0"/>
                <a:sym typeface="Wingdings 3" pitchFamily="18" charset="2"/>
              </a:rPr>
              <a:t>MnO</a:t>
            </a:r>
            <a:r>
              <a:rPr lang="sl-SI" sz="2200" baseline="-25000" dirty="0">
                <a:latin typeface="Times New Roman" pitchFamily="18" charset="0"/>
                <a:cs typeface="Times New Roman" pitchFamily="18" charset="0"/>
                <a:sym typeface="Wingdings 3" pitchFamily="18" charset="2"/>
              </a:rPr>
              <a:t>2</a:t>
            </a:r>
            <a:r>
              <a:rPr lang="sr-Cyrl-CS" sz="2200" dirty="0">
                <a:latin typeface="Times New Roman" pitchFamily="18" charset="0"/>
                <a:cs typeface="Times New Roman" pitchFamily="18" charset="0"/>
                <a:sym typeface="Wingdings 3" pitchFamily="18" charset="2"/>
              </a:rPr>
              <a:t> се уклања фил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трацијом.</a:t>
            </a:r>
          </a:p>
          <a:p>
            <a:pPr marL="457200" indent="-457200" algn="just">
              <a:spcBef>
                <a:spcPts val="0"/>
              </a:spcBef>
              <a:buAutoNum type="arabicPeriod"/>
            </a:pP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Бржи поступак: </a:t>
            </a:r>
          </a:p>
          <a:p>
            <a:pPr marL="457200" indent="-457200" algn="just">
              <a:spcBef>
                <a:spcPts val="0"/>
              </a:spcBef>
              <a:spcAft>
                <a:spcPts val="600"/>
              </a:spcAft>
            </a:pP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	Одмерена маса </a:t>
            </a:r>
            <a:r>
              <a:rPr lang="en-US" sz="2200" dirty="0" err="1">
                <a:latin typeface="Times New Roman" pitchFamily="18" charset="0"/>
                <a:cs typeface="Times New Roman" pitchFamily="18" charset="0"/>
              </a:rPr>
              <a:t>KMn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2200" baseline="-25000" dirty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 се раствори у дестилованој води. Раствор се загрева и држи на температури близу тачке кључања један сат, остави да одстоји један дан и тек тада настали талог</a:t>
            </a:r>
            <a:r>
              <a:rPr lang="sl-SI" sz="2200" dirty="0">
                <a:latin typeface="Times New Roman" pitchFamily="18" charset="0"/>
                <a:cs typeface="Times New Roman" pitchFamily="18" charset="0"/>
                <a:sym typeface="Wingdings 3" pitchFamily="18" charset="2"/>
              </a:rPr>
              <a:t> MnO</a:t>
            </a:r>
            <a:r>
              <a:rPr lang="sl-SI" sz="2200" baseline="-25000" dirty="0">
                <a:latin typeface="Times New Roman" pitchFamily="18" charset="0"/>
                <a:cs typeface="Times New Roman" pitchFamily="18" charset="0"/>
                <a:sym typeface="Wingdings 3" pitchFamily="18" charset="2"/>
              </a:rPr>
              <a:t>2</a:t>
            </a:r>
            <a:r>
              <a:rPr lang="sr-Cyrl-CS" sz="2200" dirty="0">
                <a:latin typeface="Times New Roman" pitchFamily="18" charset="0"/>
                <a:cs typeface="Times New Roman" pitchFamily="18" charset="0"/>
                <a:sym typeface="Wingdings 3" pitchFamily="18" charset="2"/>
              </a:rPr>
              <a:t> се уклања филтрацијом.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just">
              <a:spcBef>
                <a:spcPts val="0"/>
              </a:spcBef>
              <a:spcAft>
                <a:spcPts val="600"/>
              </a:spcAft>
            </a:pP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За стандардизацију раствора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>
                <a:latin typeface="Times New Roman" pitchFamily="18" charset="0"/>
                <a:cs typeface="Times New Roman" pitchFamily="18" charset="0"/>
              </a:rPr>
              <a:t>KMn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2200" baseline="-25000" dirty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 се користе </a:t>
            </a:r>
            <a:r>
              <a:rPr lang="ru-RU" sz="2200" i="1" dirty="0">
                <a:latin typeface="Times New Roman" pitchFamily="18" charset="0"/>
                <a:cs typeface="Times New Roman" pitchFamily="18" charset="0"/>
              </a:rPr>
              <a:t>примарни стандардни раствори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: натријум-оксалат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арсен(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III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)-оксида, хемијски чистог гвожђа, а може и гвожђе(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III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)-оксида и Морове соли. Због једноставности поступка, натријум-оксалат се најчешће користи као примарни стандард.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ext Box 5"/>
          <p:cNvSpPr txBox="1">
            <a:spLocks noChangeArrowheads="1"/>
          </p:cNvSpPr>
          <p:nvPr/>
        </p:nvSpPr>
        <p:spPr bwMode="auto">
          <a:xfrm>
            <a:off x="914400" y="3200400"/>
            <a:ext cx="7921625" cy="430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sr-Cyrl-CS" sz="2200" b="1" dirty="0">
                <a:latin typeface="Times New Roman" pitchFamily="18" charset="0"/>
                <a:cs typeface="Times New Roman" pitchFamily="18" charset="0"/>
              </a:rPr>
              <a:t>5</a:t>
            </a:r>
            <a:r>
              <a:rPr lang="sr-Latn-CS" sz="2200" b="1" dirty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sr-Latn-CS" sz="2200" b="1" baseline="-25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sr-Latn-CS" sz="2200" b="1" dirty="0">
                <a:latin typeface="Times New Roman" pitchFamily="18" charset="0"/>
                <a:cs typeface="Times New Roman" pitchFamily="18" charset="0"/>
              </a:rPr>
              <a:t>O</a:t>
            </a:r>
            <a:r>
              <a:rPr lang="sr-Latn-CS" sz="2200" b="1" baseline="-25000" dirty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sr-Cyrl-CS" sz="2200" b="1" baseline="30000" dirty="0">
                <a:latin typeface="Times New Roman" pitchFamily="18" charset="0"/>
                <a:cs typeface="Times New Roman" pitchFamily="18" charset="0"/>
              </a:rPr>
              <a:t>2-</a:t>
            </a:r>
            <a:r>
              <a:rPr lang="sr-Latn-CS" sz="2200" b="1" dirty="0">
                <a:latin typeface="Times New Roman" pitchFamily="18" charset="0"/>
                <a:cs typeface="Times New Roman" pitchFamily="18" charset="0"/>
              </a:rPr>
              <a:t>  +  2MnO</a:t>
            </a:r>
            <a:r>
              <a:rPr lang="sr-Latn-CS" sz="2200" b="1" baseline="-25000" dirty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sr-Latn-CS" sz="2200" b="1" baseline="30000" dirty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sr-Latn-CS" sz="2200" b="1" dirty="0">
                <a:latin typeface="Times New Roman" pitchFamily="18" charset="0"/>
                <a:cs typeface="Times New Roman" pitchFamily="18" charset="0"/>
              </a:rPr>
              <a:t>  + </a:t>
            </a:r>
            <a:r>
              <a:rPr lang="sr-Cyrl-CS" sz="2200" b="1" dirty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sr-Latn-CS" sz="2200" b="1" dirty="0">
                <a:latin typeface="Times New Roman" pitchFamily="18" charset="0"/>
                <a:cs typeface="Times New Roman" pitchFamily="18" charset="0"/>
              </a:rPr>
              <a:t>6</a:t>
            </a:r>
            <a:r>
              <a:rPr lang="sl-SI" sz="2200" b="1" dirty="0">
                <a:latin typeface="Times New Roman" pitchFamily="18" charset="0"/>
                <a:cs typeface="Times New Roman" pitchFamily="18" charset="0"/>
                <a:sym typeface="Wingdings 3" pitchFamily="18" charset="2"/>
              </a:rPr>
              <a:t>H</a:t>
            </a:r>
            <a:r>
              <a:rPr lang="sl-SI" sz="2200" b="1" baseline="30000" dirty="0">
                <a:latin typeface="Times New Roman" pitchFamily="18" charset="0"/>
                <a:cs typeface="Times New Roman" pitchFamily="18" charset="0"/>
                <a:sym typeface="Wingdings 3" pitchFamily="18" charset="2"/>
              </a:rPr>
              <a:t>+</a:t>
            </a:r>
            <a:r>
              <a:rPr lang="sl-SI" sz="2200" b="1" dirty="0">
                <a:latin typeface="Times New Roman" pitchFamily="18" charset="0"/>
                <a:cs typeface="Times New Roman" pitchFamily="18" charset="0"/>
                <a:sym typeface="Wingdings 3" pitchFamily="18" charset="2"/>
              </a:rPr>
              <a:t>     10CO</a:t>
            </a:r>
            <a:r>
              <a:rPr lang="sl-SI" sz="2200" b="1" baseline="-25000" dirty="0">
                <a:latin typeface="Times New Roman" pitchFamily="18" charset="0"/>
                <a:cs typeface="Times New Roman" pitchFamily="18" charset="0"/>
                <a:sym typeface="Wingdings 3" pitchFamily="18" charset="2"/>
              </a:rPr>
              <a:t>2   </a:t>
            </a:r>
            <a:r>
              <a:rPr lang="sl-SI" sz="2200" b="1" dirty="0">
                <a:latin typeface="Times New Roman" pitchFamily="18" charset="0"/>
                <a:cs typeface="Times New Roman" pitchFamily="18" charset="0"/>
                <a:sym typeface="Wingdings 3" pitchFamily="18" charset="2"/>
              </a:rPr>
              <a:t>+  2Mn</a:t>
            </a:r>
            <a:r>
              <a:rPr lang="sl-SI" sz="2200" b="1" baseline="30000" dirty="0">
                <a:latin typeface="Times New Roman" pitchFamily="18" charset="0"/>
                <a:cs typeface="Times New Roman" pitchFamily="18" charset="0"/>
                <a:sym typeface="Wingdings 3" pitchFamily="18" charset="2"/>
              </a:rPr>
              <a:t>2+  </a:t>
            </a:r>
            <a:r>
              <a:rPr lang="sl-SI" sz="2200" b="1" dirty="0">
                <a:latin typeface="Times New Roman" pitchFamily="18" charset="0"/>
                <a:cs typeface="Times New Roman" pitchFamily="18" charset="0"/>
                <a:sym typeface="Wingdings 3" pitchFamily="18" charset="2"/>
              </a:rPr>
              <a:t>+  8H</a:t>
            </a:r>
            <a:r>
              <a:rPr lang="sl-SI" sz="2200" b="1" baseline="-25000" dirty="0">
                <a:latin typeface="Times New Roman" pitchFamily="18" charset="0"/>
                <a:cs typeface="Times New Roman" pitchFamily="18" charset="0"/>
                <a:sym typeface="Wingdings 3" pitchFamily="18" charset="2"/>
              </a:rPr>
              <a:t>2</a:t>
            </a:r>
            <a:r>
              <a:rPr lang="sl-SI" sz="2200" b="1" dirty="0">
                <a:latin typeface="Times New Roman" pitchFamily="18" charset="0"/>
                <a:cs typeface="Times New Roman" pitchFamily="18" charset="0"/>
                <a:sym typeface="Wingdings 3" pitchFamily="18" charset="2"/>
              </a:rPr>
              <a:t>O</a:t>
            </a:r>
            <a:endParaRPr lang="en-US" sz="2200" b="1" baseline="30000" dirty="0">
              <a:latin typeface="Times New Roman" pitchFamily="18" charset="0"/>
              <a:cs typeface="Times New Roman" pitchFamily="18" charset="0"/>
              <a:sym typeface="Wingdings 3" pitchFamily="18" charset="2"/>
            </a:endParaRPr>
          </a:p>
        </p:txBody>
      </p:sp>
      <p:sp>
        <p:nvSpPr>
          <p:cNvPr id="29699" name="Text Box 6"/>
          <p:cNvSpPr txBox="1">
            <a:spLocks noChangeArrowheads="1"/>
          </p:cNvSpPr>
          <p:nvPr/>
        </p:nvSpPr>
        <p:spPr bwMode="auto">
          <a:xfrm>
            <a:off x="914400" y="4297680"/>
            <a:ext cx="7637839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sr-Latn-CS" sz="2200" b="1" dirty="0">
                <a:latin typeface="Times New Roman" pitchFamily="18" charset="0"/>
                <a:cs typeface="Times New Roman" pitchFamily="18" charset="0"/>
              </a:rPr>
              <a:t>5H</a:t>
            </a:r>
            <a:r>
              <a:rPr lang="sr-Latn-CS" sz="2200" b="1" baseline="-25000" dirty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sr-Latn-CS" sz="2200" b="1" dirty="0">
                <a:latin typeface="Times New Roman" pitchFamily="18" charset="0"/>
                <a:cs typeface="Times New Roman" pitchFamily="18" charset="0"/>
              </a:rPr>
              <a:t>AsO</a:t>
            </a:r>
            <a:r>
              <a:rPr lang="sr-Latn-CS" sz="2200" b="1" baseline="-25000" dirty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sr-Latn-CS" sz="2200" b="1" dirty="0">
                <a:latin typeface="Times New Roman" pitchFamily="18" charset="0"/>
                <a:cs typeface="Times New Roman" pitchFamily="18" charset="0"/>
              </a:rPr>
              <a:t>  +  2MnO</a:t>
            </a:r>
            <a:r>
              <a:rPr lang="sr-Latn-CS" sz="2200" b="1" baseline="-25000" dirty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sr-Latn-CS" sz="2200" b="1" baseline="30000" dirty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sr-Latn-CS" sz="2200" b="1" dirty="0">
                <a:latin typeface="Times New Roman" pitchFamily="18" charset="0"/>
                <a:cs typeface="Times New Roman" pitchFamily="18" charset="0"/>
              </a:rPr>
              <a:t>  + 6</a:t>
            </a:r>
            <a:r>
              <a:rPr lang="sl-SI" sz="2200" b="1" dirty="0">
                <a:latin typeface="Times New Roman" pitchFamily="18" charset="0"/>
                <a:cs typeface="Times New Roman" pitchFamily="18" charset="0"/>
                <a:sym typeface="Wingdings 3" pitchFamily="18" charset="2"/>
              </a:rPr>
              <a:t>H</a:t>
            </a:r>
            <a:r>
              <a:rPr lang="sl-SI" sz="2200" b="1" baseline="30000" dirty="0">
                <a:latin typeface="Times New Roman" pitchFamily="18" charset="0"/>
                <a:cs typeface="Times New Roman" pitchFamily="18" charset="0"/>
                <a:sym typeface="Wingdings 3" pitchFamily="18" charset="2"/>
              </a:rPr>
              <a:t>+</a:t>
            </a:r>
            <a:r>
              <a:rPr lang="sl-SI" sz="2200" b="1" dirty="0">
                <a:latin typeface="Times New Roman" pitchFamily="18" charset="0"/>
                <a:cs typeface="Times New Roman" pitchFamily="18" charset="0"/>
                <a:sym typeface="Wingdings 3" pitchFamily="18" charset="2"/>
              </a:rPr>
              <a:t>     5H</a:t>
            </a:r>
            <a:r>
              <a:rPr lang="sl-SI" sz="2200" b="1" baseline="-25000" dirty="0">
                <a:latin typeface="Times New Roman" pitchFamily="18" charset="0"/>
                <a:cs typeface="Times New Roman" pitchFamily="18" charset="0"/>
                <a:sym typeface="Wingdings 3" pitchFamily="18" charset="2"/>
              </a:rPr>
              <a:t>3</a:t>
            </a:r>
            <a:r>
              <a:rPr lang="sl-SI" sz="2200" b="1" dirty="0">
                <a:latin typeface="Times New Roman" pitchFamily="18" charset="0"/>
                <a:cs typeface="Times New Roman" pitchFamily="18" charset="0"/>
                <a:sym typeface="Wingdings 3" pitchFamily="18" charset="2"/>
              </a:rPr>
              <a:t>AsO</a:t>
            </a:r>
            <a:r>
              <a:rPr lang="sl-SI" sz="2200" b="1" baseline="-25000" dirty="0">
                <a:latin typeface="Times New Roman" pitchFamily="18" charset="0"/>
                <a:cs typeface="Times New Roman" pitchFamily="18" charset="0"/>
                <a:sym typeface="Wingdings 3" pitchFamily="18" charset="2"/>
              </a:rPr>
              <a:t>4   </a:t>
            </a:r>
            <a:r>
              <a:rPr lang="sl-SI" sz="2200" b="1" dirty="0">
                <a:latin typeface="Times New Roman" pitchFamily="18" charset="0"/>
                <a:cs typeface="Times New Roman" pitchFamily="18" charset="0"/>
                <a:sym typeface="Wingdings 3" pitchFamily="18" charset="2"/>
              </a:rPr>
              <a:t>+  2Mn</a:t>
            </a:r>
            <a:r>
              <a:rPr lang="sl-SI" sz="2200" b="1" baseline="30000" dirty="0">
                <a:latin typeface="Times New Roman" pitchFamily="18" charset="0"/>
                <a:cs typeface="Times New Roman" pitchFamily="18" charset="0"/>
                <a:sym typeface="Wingdings 3" pitchFamily="18" charset="2"/>
              </a:rPr>
              <a:t>2+  </a:t>
            </a:r>
            <a:r>
              <a:rPr lang="sl-SI" sz="2200" b="1" dirty="0">
                <a:latin typeface="Times New Roman" pitchFamily="18" charset="0"/>
                <a:cs typeface="Times New Roman" pitchFamily="18" charset="0"/>
                <a:sym typeface="Wingdings 3" pitchFamily="18" charset="2"/>
              </a:rPr>
              <a:t>+  3H</a:t>
            </a:r>
            <a:r>
              <a:rPr lang="sl-SI" sz="2200" b="1" baseline="-25000" dirty="0">
                <a:latin typeface="Times New Roman" pitchFamily="18" charset="0"/>
                <a:cs typeface="Times New Roman" pitchFamily="18" charset="0"/>
                <a:sym typeface="Wingdings 3" pitchFamily="18" charset="2"/>
              </a:rPr>
              <a:t>2</a:t>
            </a:r>
            <a:r>
              <a:rPr lang="sl-SI" sz="2200" b="1" dirty="0">
                <a:latin typeface="Times New Roman" pitchFamily="18" charset="0"/>
                <a:cs typeface="Times New Roman" pitchFamily="18" charset="0"/>
                <a:sym typeface="Wingdings 3" pitchFamily="18" charset="2"/>
              </a:rPr>
              <a:t>O</a:t>
            </a:r>
            <a:endParaRPr lang="en-US" sz="2200" b="1" baseline="30000" dirty="0">
              <a:latin typeface="Times New Roman" pitchFamily="18" charset="0"/>
              <a:cs typeface="Times New Roman" pitchFamily="18" charset="0"/>
              <a:sym typeface="Wingdings 3" pitchFamily="18" charset="2"/>
            </a:endParaRPr>
          </a:p>
        </p:txBody>
      </p:sp>
      <p:sp>
        <p:nvSpPr>
          <p:cNvPr id="29700" name="Text Box 8"/>
          <p:cNvSpPr txBox="1">
            <a:spLocks noChangeArrowheads="1"/>
          </p:cNvSpPr>
          <p:nvPr/>
        </p:nvSpPr>
        <p:spPr bwMode="auto">
          <a:xfrm>
            <a:off x="182880" y="3840480"/>
            <a:ext cx="2587305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Арсен(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III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)-оксид:</a:t>
            </a:r>
          </a:p>
        </p:txBody>
      </p:sp>
      <p:sp>
        <p:nvSpPr>
          <p:cNvPr id="29701" name="Rectangle 13"/>
          <p:cNvSpPr>
            <a:spLocks noChangeArrowheads="1"/>
          </p:cNvSpPr>
          <p:nvPr/>
        </p:nvSpPr>
        <p:spPr bwMode="auto">
          <a:xfrm>
            <a:off x="914400" y="5483322"/>
            <a:ext cx="6408738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sr-Latn-CS" sz="2200" b="1" dirty="0">
                <a:latin typeface="Times New Roman" pitchFamily="18" charset="0"/>
                <a:cs typeface="Times New Roman" pitchFamily="18" charset="0"/>
              </a:rPr>
              <a:t>5Fe</a:t>
            </a:r>
            <a:r>
              <a:rPr lang="sr-Latn-CS" sz="2200" b="1" baseline="30000" dirty="0">
                <a:latin typeface="Times New Roman" pitchFamily="18" charset="0"/>
                <a:cs typeface="Times New Roman" pitchFamily="18" charset="0"/>
              </a:rPr>
              <a:t>2+</a:t>
            </a:r>
            <a:r>
              <a:rPr lang="sr-Latn-CS" sz="2200" b="1" dirty="0">
                <a:latin typeface="Times New Roman" pitchFamily="18" charset="0"/>
                <a:cs typeface="Times New Roman" pitchFamily="18" charset="0"/>
              </a:rPr>
              <a:t>  +  MnO</a:t>
            </a:r>
            <a:r>
              <a:rPr lang="sr-Latn-CS" sz="2200" b="1" baseline="-25000" dirty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sr-Latn-CS" sz="2200" b="1" baseline="30000" dirty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sr-Latn-CS" sz="2200" b="1" dirty="0">
                <a:latin typeface="Times New Roman" pitchFamily="18" charset="0"/>
                <a:cs typeface="Times New Roman" pitchFamily="18" charset="0"/>
              </a:rPr>
              <a:t>  + 8</a:t>
            </a:r>
            <a:r>
              <a:rPr lang="sl-SI" sz="2200" b="1" dirty="0">
                <a:latin typeface="Times New Roman" pitchFamily="18" charset="0"/>
                <a:cs typeface="Times New Roman" pitchFamily="18" charset="0"/>
                <a:sym typeface="Wingdings 3" pitchFamily="18" charset="2"/>
              </a:rPr>
              <a:t>H</a:t>
            </a:r>
            <a:r>
              <a:rPr lang="sl-SI" sz="2200" b="1" baseline="30000" dirty="0">
                <a:latin typeface="Times New Roman" pitchFamily="18" charset="0"/>
                <a:cs typeface="Times New Roman" pitchFamily="18" charset="0"/>
                <a:sym typeface="Wingdings 3" pitchFamily="18" charset="2"/>
              </a:rPr>
              <a:t>+</a:t>
            </a:r>
            <a:r>
              <a:rPr lang="sl-SI" sz="2200" b="1" dirty="0">
                <a:latin typeface="Times New Roman" pitchFamily="18" charset="0"/>
                <a:cs typeface="Times New Roman" pitchFamily="18" charset="0"/>
                <a:sym typeface="Wingdings 3" pitchFamily="18" charset="2"/>
              </a:rPr>
              <a:t>     5Fe</a:t>
            </a:r>
            <a:r>
              <a:rPr lang="sl-SI" sz="2200" b="1" baseline="30000" dirty="0">
                <a:latin typeface="Times New Roman" pitchFamily="18" charset="0"/>
                <a:cs typeface="Times New Roman" pitchFamily="18" charset="0"/>
                <a:sym typeface="Wingdings 3" pitchFamily="18" charset="2"/>
              </a:rPr>
              <a:t>3+</a:t>
            </a:r>
            <a:r>
              <a:rPr lang="sl-SI" sz="2200" b="1" dirty="0">
                <a:latin typeface="Times New Roman" pitchFamily="18" charset="0"/>
                <a:cs typeface="Times New Roman" pitchFamily="18" charset="0"/>
                <a:sym typeface="Wingdings 3" pitchFamily="18" charset="2"/>
              </a:rPr>
              <a:t>   +  Mn</a:t>
            </a:r>
            <a:r>
              <a:rPr lang="sl-SI" sz="2200" b="1" baseline="30000" dirty="0">
                <a:latin typeface="Times New Roman" pitchFamily="18" charset="0"/>
                <a:cs typeface="Times New Roman" pitchFamily="18" charset="0"/>
                <a:sym typeface="Wingdings 3" pitchFamily="18" charset="2"/>
              </a:rPr>
              <a:t>2+</a:t>
            </a:r>
            <a:r>
              <a:rPr lang="sl-SI" sz="2200" b="1" dirty="0">
                <a:latin typeface="Times New Roman" pitchFamily="18" charset="0"/>
                <a:cs typeface="Times New Roman" pitchFamily="18" charset="0"/>
                <a:sym typeface="Wingdings 3" pitchFamily="18" charset="2"/>
              </a:rPr>
              <a:t>  +  4H</a:t>
            </a:r>
            <a:r>
              <a:rPr lang="sl-SI" sz="2200" b="1" baseline="-25000" dirty="0">
                <a:latin typeface="Times New Roman" pitchFamily="18" charset="0"/>
                <a:cs typeface="Times New Roman" pitchFamily="18" charset="0"/>
                <a:sym typeface="Wingdings 3" pitchFamily="18" charset="2"/>
              </a:rPr>
              <a:t>2</a:t>
            </a:r>
            <a:r>
              <a:rPr lang="sl-SI" sz="2200" b="1" dirty="0">
                <a:latin typeface="Times New Roman" pitchFamily="18" charset="0"/>
                <a:cs typeface="Times New Roman" pitchFamily="18" charset="0"/>
                <a:sym typeface="Wingdings 3" pitchFamily="18" charset="2"/>
              </a:rPr>
              <a:t>O</a:t>
            </a:r>
            <a:endParaRPr lang="en-US" sz="2200" b="1" dirty="0">
              <a:latin typeface="Times New Roman" pitchFamily="18" charset="0"/>
              <a:cs typeface="Times New Roman" pitchFamily="18" charset="0"/>
              <a:sym typeface="Wingdings 3" pitchFamily="18" charset="2"/>
            </a:endParaRPr>
          </a:p>
        </p:txBody>
      </p:sp>
      <p:sp>
        <p:nvSpPr>
          <p:cNvPr id="29702" name="Text Box 14"/>
          <p:cNvSpPr txBox="1">
            <a:spLocks noChangeArrowheads="1"/>
          </p:cNvSpPr>
          <p:nvPr/>
        </p:nvSpPr>
        <p:spPr bwMode="auto">
          <a:xfrm>
            <a:off x="182880" y="1645920"/>
            <a:ext cx="8556894" cy="144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Натријум-оксалат:</a:t>
            </a:r>
          </a:p>
          <a:p>
            <a:pPr algn="just">
              <a:buFontTx/>
              <a:buChar char="-"/>
            </a:pP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 Врло стабилно једињење које се добија у јако чистом стању, па зато </a:t>
            </a:r>
          </a:p>
          <a:p>
            <a:pPr algn="just"/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служи као примарни стандард.</a:t>
            </a:r>
          </a:p>
          <a:p>
            <a:pPr algn="just"/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Реакција се изводи у киселој средини (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2 M H</a:t>
            </a:r>
            <a:r>
              <a:rPr lang="en-US" sz="2200" baseline="-25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SO</a:t>
            </a:r>
            <a:r>
              <a:rPr lang="en-US" sz="2200" baseline="-25000" dirty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sr-Cyrl-CS" sz="2200" dirty="0">
                <a:latin typeface="Times New Roman" pitchFamily="18" charset="0"/>
                <a:cs typeface="Times New Roman" pitchFamily="18" charset="0"/>
              </a:rPr>
              <a:t>) и на повишеној 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tº</a:t>
            </a:r>
            <a:r>
              <a:rPr lang="sr-Cyrl-CS" sz="2200" dirty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9703" name="Text Box 15"/>
          <p:cNvSpPr txBox="1">
            <a:spLocks noChangeArrowheads="1"/>
          </p:cNvSpPr>
          <p:nvPr/>
        </p:nvSpPr>
        <p:spPr bwMode="auto">
          <a:xfrm>
            <a:off x="182880" y="4924204"/>
            <a:ext cx="394653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Електролитички чисто гвожђе:</a:t>
            </a:r>
            <a:endParaRPr lang="en-US" sz="2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9704" name="Rectangle 8"/>
          <p:cNvSpPr>
            <a:spLocks noChangeArrowheads="1"/>
          </p:cNvSpPr>
          <p:nvPr/>
        </p:nvSpPr>
        <p:spPr bwMode="auto">
          <a:xfrm>
            <a:off x="1554480" y="1097280"/>
            <a:ext cx="5849938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2800" b="1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Стандардизација</a:t>
            </a:r>
            <a:r>
              <a:rPr lang="en-US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b="1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раствора</a:t>
            </a:r>
            <a:r>
              <a:rPr lang="en-US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Latn-CS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KMnO</a:t>
            </a:r>
            <a:r>
              <a:rPr lang="sr-Latn-CS" sz="2800" b="1" baseline="-25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endParaRPr lang="en-US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3" name="Text Box 11"/>
          <p:cNvSpPr txBox="1">
            <a:spLocks noChangeArrowheads="1"/>
          </p:cNvSpPr>
          <p:nvPr/>
        </p:nvSpPr>
        <p:spPr bwMode="auto">
          <a:xfrm>
            <a:off x="182880" y="1828800"/>
            <a:ext cx="8893175" cy="27238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spcBef>
                <a:spcPts val="0"/>
              </a:spcBef>
              <a:spcAft>
                <a:spcPts val="600"/>
              </a:spcAft>
            </a:pPr>
            <a:r>
              <a:rPr lang="en-US" sz="2200" dirty="0" err="1">
                <a:latin typeface="Times New Roman" pitchFamily="18" charset="0"/>
                <a:cs typeface="Times New Roman" pitchFamily="18" charset="0"/>
              </a:rPr>
              <a:t>Одређивање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>
                <a:latin typeface="Times New Roman" pitchFamily="18" charset="0"/>
                <a:cs typeface="Times New Roman" pitchFamily="18" charset="0"/>
              </a:rPr>
              <a:t>врши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sz="2200" dirty="0" err="1">
                <a:latin typeface="Times New Roman" pitchFamily="18" charset="0"/>
                <a:cs typeface="Times New Roman" pitchFamily="18" charset="0"/>
              </a:rPr>
              <a:t>растворима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>
                <a:latin typeface="Times New Roman" pitchFamily="18" charset="0"/>
                <a:cs typeface="Times New Roman" pitchFamily="18" charset="0"/>
              </a:rPr>
              <a:t>хлороводоничне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>
                <a:latin typeface="Times New Roman" pitchFamily="18" charset="0"/>
                <a:cs typeface="Times New Roman" pitchFamily="18" charset="0"/>
              </a:rPr>
              <a:t>киселине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200" dirty="0" err="1">
                <a:latin typeface="Times New Roman" pitchFamily="18" charset="0"/>
                <a:cs typeface="Times New Roman" pitchFamily="18" charset="0"/>
              </a:rPr>
              <a:t>јер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sz="2200" dirty="0" err="1">
                <a:latin typeface="Times New Roman" pitchFamily="18" charset="0"/>
                <a:cs typeface="Times New Roman" pitchFamily="18" charset="0"/>
              </a:rPr>
              <a:t>њој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>
                <a:latin typeface="Times New Roman" pitchFamily="18" charset="0"/>
                <a:cs typeface="Times New Roman" pitchFamily="18" charset="0"/>
              </a:rPr>
              <a:t>већина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>
                <a:latin typeface="Times New Roman" pitchFamily="18" charset="0"/>
                <a:cs typeface="Times New Roman" pitchFamily="18" charset="0"/>
              </a:rPr>
              <a:t>руда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>
                <a:latin typeface="Times New Roman" pitchFamily="18" charset="0"/>
                <a:cs typeface="Times New Roman" pitchFamily="18" charset="0"/>
              </a:rPr>
              <a:t>гвожђа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>
                <a:latin typeface="Times New Roman" pitchFamily="18" charset="0"/>
                <a:cs typeface="Times New Roman" pitchFamily="18" charset="0"/>
              </a:rPr>
              <a:t>најбоље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>
                <a:latin typeface="Times New Roman" pitchFamily="18" charset="0"/>
                <a:cs typeface="Times New Roman" pitchFamily="18" charset="0"/>
              </a:rPr>
              <a:t>раствара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sz="2200" dirty="0" err="1">
                <a:latin typeface="Times New Roman" pitchFamily="18" charset="0"/>
                <a:cs typeface="Times New Roman" pitchFamily="18" charset="0"/>
              </a:rPr>
              <a:t>најпогоднија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 H</a:t>
            </a:r>
            <a:r>
              <a:rPr lang="en-US" sz="2200" baseline="-25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SО</a:t>
            </a:r>
            <a:r>
              <a:rPr lang="en-US" sz="2200" baseline="-25000" dirty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).</a:t>
            </a:r>
            <a:endParaRPr lang="en-US" sz="2200" baseline="-250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spcBef>
                <a:spcPts val="0"/>
              </a:spcBef>
              <a:spcAft>
                <a:spcPts val="600"/>
              </a:spcAft>
              <a:buFontTx/>
              <a:buChar char="-"/>
            </a:pPr>
            <a:endParaRPr lang="en-US" sz="22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spcBef>
                <a:spcPts val="0"/>
              </a:spcBef>
              <a:spcAft>
                <a:spcPts val="600"/>
              </a:spcAft>
              <a:buFontTx/>
              <a:buChar char="-"/>
            </a:pPr>
            <a:endParaRPr lang="en-US" sz="22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spcBef>
                <a:spcPts val="0"/>
              </a:spcBef>
              <a:spcAft>
                <a:spcPts val="600"/>
              </a:spcAft>
            </a:pPr>
            <a:r>
              <a:rPr lang="en-US" sz="2200" dirty="0" err="1">
                <a:latin typeface="Times New Roman" pitchFamily="18" charset="0"/>
                <a:cs typeface="Times New Roman" pitchFamily="18" charset="0"/>
              </a:rPr>
              <a:t>Након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>
                <a:latin typeface="Times New Roman" pitchFamily="18" charset="0"/>
                <a:cs typeface="Times New Roman" pitchFamily="18" charset="0"/>
              </a:rPr>
              <a:t>растварања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>
                <a:latin typeface="Times New Roman" pitchFamily="18" charset="0"/>
                <a:cs typeface="Times New Roman" pitchFamily="18" charset="0"/>
              </a:rPr>
              <a:t>гвожђе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>
                <a:latin typeface="Times New Roman" pitchFamily="18" charset="0"/>
                <a:cs typeface="Times New Roman" pitchFamily="18" charset="0"/>
              </a:rPr>
              <a:t>ће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sz="2200" dirty="0" err="1">
                <a:latin typeface="Times New Roman" pitchFamily="18" charset="0"/>
                <a:cs typeface="Times New Roman" pitchFamily="18" charset="0"/>
              </a:rPr>
              <a:t>раствору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>
                <a:latin typeface="Times New Roman" pitchFamily="18" charset="0"/>
                <a:cs typeface="Times New Roman" pitchFamily="18" charset="0"/>
              </a:rPr>
              <a:t>налазити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 и у </a:t>
            </a:r>
            <a:r>
              <a:rPr lang="en-US" sz="2200" dirty="0" err="1">
                <a:latin typeface="Times New Roman" pitchFamily="18" charset="0"/>
                <a:cs typeface="Times New Roman" pitchFamily="18" charset="0"/>
              </a:rPr>
              <a:t>облику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l-SI" sz="2200" dirty="0">
                <a:latin typeface="Times New Roman" pitchFamily="18" charset="0"/>
                <a:cs typeface="Times New Roman" pitchFamily="18" charset="0"/>
                <a:sym typeface="Wingdings 3" pitchFamily="18" charset="2"/>
              </a:rPr>
              <a:t>Fe</a:t>
            </a:r>
            <a:r>
              <a:rPr lang="sl-SI" sz="2200" baseline="30000" dirty="0">
                <a:latin typeface="Times New Roman" pitchFamily="18" charset="0"/>
                <a:cs typeface="Times New Roman" pitchFamily="18" charset="0"/>
                <a:sym typeface="Wingdings 3" pitchFamily="18" charset="2"/>
              </a:rPr>
              <a:t>3+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200" dirty="0" err="1">
                <a:latin typeface="Times New Roman" pitchFamily="18" charset="0"/>
                <a:cs typeface="Times New Roman" pitchFamily="18" charset="0"/>
              </a:rPr>
              <a:t>па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>
                <a:latin typeface="Times New Roman" pitchFamily="18" charset="0"/>
                <a:cs typeface="Times New Roman" pitchFamily="18" charset="0"/>
              </a:rPr>
              <a:t>мора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>
                <a:latin typeface="Times New Roman" pitchFamily="18" charset="0"/>
                <a:cs typeface="Times New Roman" pitchFamily="18" charset="0"/>
              </a:rPr>
              <a:t>извршити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>
                <a:latin typeface="Times New Roman" pitchFamily="18" charset="0"/>
                <a:cs typeface="Times New Roman" pitchFamily="18" charset="0"/>
              </a:rPr>
              <a:t>његова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200" dirty="0">
                <a:latin typeface="Times New Roman" pitchFamily="18" charset="0"/>
                <a:cs typeface="Times New Roman" pitchFamily="18" charset="0"/>
              </a:rPr>
              <a:t>претходна </a:t>
            </a:r>
            <a:r>
              <a:rPr lang="en-US" sz="2200" dirty="0" err="1">
                <a:latin typeface="Times New Roman" pitchFamily="18" charset="0"/>
                <a:cs typeface="Times New Roman" pitchFamily="18" charset="0"/>
              </a:rPr>
              <a:t>редукција</a:t>
            </a:r>
            <a:r>
              <a:rPr lang="sr-Cyrl-CS" sz="2200" dirty="0">
                <a:latin typeface="Times New Roman" pitchFamily="18" charset="0"/>
                <a:cs typeface="Times New Roman" pitchFamily="18" charset="0"/>
              </a:rPr>
              <a:t>, најчешће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>
                <a:latin typeface="Times New Roman" pitchFamily="18" charset="0"/>
                <a:cs typeface="Times New Roman" pitchFamily="18" charset="0"/>
              </a:rPr>
              <a:t>помоћу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 SnCl</a:t>
            </a:r>
            <a:r>
              <a:rPr lang="en-US" sz="2200" baseline="-25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sr-Latn-CS" sz="2200" baseline="30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200" dirty="0">
                <a:latin typeface="Times New Roman" pitchFamily="18" charset="0"/>
                <a:cs typeface="Times New Roman" pitchFamily="18" charset="0"/>
              </a:rPr>
              <a:t> на повишеној 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tº</a:t>
            </a:r>
            <a:r>
              <a:rPr lang="sr-Cyrl-CS" sz="2200" dirty="0">
                <a:latin typeface="Times New Roman" pitchFamily="18" charset="0"/>
                <a:cs typeface="Times New Roman" pitchFamily="18" charset="0"/>
              </a:rPr>
              <a:t> (најселективнији је реагенс), а може и са 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Zn/Hg :</a:t>
            </a:r>
            <a:endParaRPr lang="sr-Latn-CS" sz="2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724" name="Text Box 12"/>
          <p:cNvSpPr txBox="1">
            <a:spLocks noChangeArrowheads="1"/>
          </p:cNvSpPr>
          <p:nvPr/>
        </p:nvSpPr>
        <p:spPr bwMode="auto">
          <a:xfrm>
            <a:off x="968370" y="4572000"/>
            <a:ext cx="3960813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sr-Latn-CS" sz="2200" b="1" dirty="0">
                <a:latin typeface="Times New Roman" pitchFamily="18" charset="0"/>
                <a:cs typeface="Times New Roman" pitchFamily="18" charset="0"/>
              </a:rPr>
              <a:t>Sn</a:t>
            </a:r>
            <a:r>
              <a:rPr lang="sr-Latn-CS" sz="2200" b="1" baseline="30000" dirty="0">
                <a:latin typeface="Times New Roman" pitchFamily="18" charset="0"/>
                <a:cs typeface="Times New Roman" pitchFamily="18" charset="0"/>
              </a:rPr>
              <a:t>2+</a:t>
            </a:r>
            <a:r>
              <a:rPr lang="sr-Latn-CS" sz="2200" b="1" dirty="0">
                <a:latin typeface="Times New Roman" pitchFamily="18" charset="0"/>
                <a:cs typeface="Times New Roman" pitchFamily="18" charset="0"/>
              </a:rPr>
              <a:t> +  </a:t>
            </a:r>
            <a:r>
              <a:rPr lang="en-US" sz="2200" b="1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sr-Latn-CS" sz="2200" b="1" dirty="0">
                <a:latin typeface="Times New Roman" pitchFamily="18" charset="0"/>
                <a:cs typeface="Times New Roman" pitchFamily="18" charset="0"/>
              </a:rPr>
              <a:t>Fe</a:t>
            </a:r>
            <a:r>
              <a:rPr lang="sr-Latn-CS" sz="2200" b="1" baseline="30000" dirty="0">
                <a:latin typeface="Times New Roman" pitchFamily="18" charset="0"/>
                <a:cs typeface="Times New Roman" pitchFamily="18" charset="0"/>
              </a:rPr>
              <a:t>3+</a:t>
            </a:r>
            <a:r>
              <a:rPr lang="sr-Latn-CS" sz="22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l-SI" sz="2200" b="1" dirty="0">
                <a:latin typeface="Times New Roman" pitchFamily="18" charset="0"/>
                <a:cs typeface="Times New Roman" pitchFamily="18" charset="0"/>
                <a:sym typeface="Wingdings 3" pitchFamily="18" charset="2"/>
              </a:rPr>
              <a:t>   </a:t>
            </a:r>
            <a:r>
              <a:rPr lang="en-US" sz="2200" b="1" dirty="0">
                <a:latin typeface="Times New Roman" pitchFamily="18" charset="0"/>
                <a:cs typeface="Times New Roman" pitchFamily="18" charset="0"/>
                <a:sym typeface="Wingdings 3" pitchFamily="18" charset="2"/>
              </a:rPr>
              <a:t>2</a:t>
            </a:r>
            <a:r>
              <a:rPr lang="sl-SI" sz="2200" b="1" dirty="0">
                <a:latin typeface="Times New Roman" pitchFamily="18" charset="0"/>
                <a:cs typeface="Times New Roman" pitchFamily="18" charset="0"/>
                <a:sym typeface="Wingdings 3" pitchFamily="18" charset="2"/>
              </a:rPr>
              <a:t>Fe</a:t>
            </a:r>
            <a:r>
              <a:rPr lang="sl-SI" sz="2200" b="1" baseline="30000" dirty="0">
                <a:latin typeface="Times New Roman" pitchFamily="18" charset="0"/>
                <a:cs typeface="Times New Roman" pitchFamily="18" charset="0"/>
                <a:sym typeface="Wingdings 3" pitchFamily="18" charset="2"/>
              </a:rPr>
              <a:t>2+  </a:t>
            </a:r>
            <a:r>
              <a:rPr lang="sl-SI" sz="2200" b="1" dirty="0">
                <a:latin typeface="Times New Roman" pitchFamily="18" charset="0"/>
                <a:cs typeface="Times New Roman" pitchFamily="18" charset="0"/>
                <a:sym typeface="Wingdings 3" pitchFamily="18" charset="2"/>
              </a:rPr>
              <a:t>+  Sn</a:t>
            </a:r>
            <a:r>
              <a:rPr lang="sl-SI" sz="2200" b="1" baseline="30000" dirty="0">
                <a:latin typeface="Times New Roman" pitchFamily="18" charset="0"/>
                <a:cs typeface="Times New Roman" pitchFamily="18" charset="0"/>
                <a:sym typeface="Wingdings 3" pitchFamily="18" charset="2"/>
              </a:rPr>
              <a:t>4+</a:t>
            </a:r>
            <a:endParaRPr lang="en-US" sz="2200" b="1" baseline="30000" dirty="0">
              <a:latin typeface="Times New Roman" pitchFamily="18" charset="0"/>
              <a:cs typeface="Times New Roman" pitchFamily="18" charset="0"/>
              <a:sym typeface="Wingdings 3" pitchFamily="18" charset="2"/>
            </a:endParaRPr>
          </a:p>
        </p:txBody>
      </p:sp>
      <p:sp>
        <p:nvSpPr>
          <p:cNvPr id="30725" name="Rectangle 5"/>
          <p:cNvSpPr>
            <a:spLocks noChangeArrowheads="1"/>
          </p:cNvSpPr>
          <p:nvPr/>
        </p:nvSpPr>
        <p:spPr bwMode="auto">
          <a:xfrm>
            <a:off x="182880" y="5029200"/>
            <a:ext cx="8642350" cy="110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Гвожђе је пре редукције било у облику хлоро-комплекса жуте боје, тако да нестанак боје указује на завршетак редукције (</a:t>
            </a:r>
            <a:r>
              <a:rPr lang="sr-Latn-CS" sz="2200" dirty="0">
                <a:latin typeface="Times New Roman" pitchFamily="18" charset="0"/>
                <a:cs typeface="Times New Roman" pitchFamily="18" charset="0"/>
              </a:rPr>
              <a:t>Sn</a:t>
            </a:r>
            <a:r>
              <a:rPr lang="sr-Latn-CS" sz="2200" baseline="30000" dirty="0">
                <a:latin typeface="Times New Roman" pitchFamily="18" charset="0"/>
                <a:cs typeface="Times New Roman" pitchFamily="18" charset="0"/>
              </a:rPr>
              <a:t>2+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се додаје у малом вишку, да би се извршила потпуна редукција)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30726" name="Rectangle 6"/>
          <p:cNvSpPr>
            <a:spLocks noChangeArrowheads="1"/>
          </p:cNvSpPr>
          <p:nvPr/>
        </p:nvSpPr>
        <p:spPr bwMode="auto">
          <a:xfrm>
            <a:off x="914400" y="6217920"/>
            <a:ext cx="3240087" cy="430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[FeCl</a:t>
            </a:r>
            <a:r>
              <a:rPr lang="en-US" sz="2200" baseline="-25000" dirty="0">
                <a:latin typeface="Times New Roman" pitchFamily="18" charset="0"/>
                <a:cs typeface="Times New Roman" pitchFamily="18" charset="0"/>
              </a:rPr>
              <a:t>6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]</a:t>
            </a:r>
            <a:r>
              <a:rPr lang="en-US" sz="2200" baseline="30000" dirty="0">
                <a:latin typeface="Times New Roman" pitchFamily="18" charset="0"/>
                <a:cs typeface="Times New Roman" pitchFamily="18" charset="0"/>
              </a:rPr>
              <a:t>3-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en-US" sz="2200" dirty="0" err="1">
                <a:latin typeface="Times New Roman" pitchFamily="18" charset="0"/>
                <a:cs typeface="Times New Roman" pitchFamily="18" charset="0"/>
              </a:rPr>
              <a:t>жута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>
                <a:latin typeface="Times New Roman" pitchFamily="18" charset="0"/>
                <a:cs typeface="Times New Roman" pitchFamily="18" charset="0"/>
              </a:rPr>
              <a:t>боја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30727" name="TextBox 8"/>
          <p:cNvSpPr txBox="1">
            <a:spLocks noChangeArrowheads="1"/>
          </p:cNvSpPr>
          <p:nvPr/>
        </p:nvSpPr>
        <p:spPr bwMode="auto">
          <a:xfrm>
            <a:off x="1097280" y="1188720"/>
            <a:ext cx="716598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2800" b="1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Перманганометријско</a:t>
            </a:r>
            <a:r>
              <a:rPr lang="en-US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b="1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одређивање</a:t>
            </a:r>
            <a:r>
              <a:rPr lang="en-US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b="1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гвожђа</a:t>
            </a:r>
            <a:endParaRPr lang="en-US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 Box 10"/>
          <p:cNvSpPr txBox="1">
            <a:spLocks noChangeArrowheads="1"/>
          </p:cNvSpPr>
          <p:nvPr/>
        </p:nvSpPr>
        <p:spPr bwMode="auto">
          <a:xfrm>
            <a:off x="914400" y="2834640"/>
            <a:ext cx="6354762" cy="430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sr-Latn-CS" sz="2200" b="1" dirty="0">
                <a:latin typeface="Times New Roman" pitchFamily="18" charset="0"/>
                <a:cs typeface="Times New Roman" pitchFamily="18" charset="0"/>
              </a:rPr>
              <a:t>5Fe</a:t>
            </a:r>
            <a:r>
              <a:rPr lang="sr-Latn-CS" sz="2200" b="1" baseline="30000" dirty="0">
                <a:latin typeface="Times New Roman" pitchFamily="18" charset="0"/>
                <a:cs typeface="Times New Roman" pitchFamily="18" charset="0"/>
              </a:rPr>
              <a:t>2+</a:t>
            </a:r>
            <a:r>
              <a:rPr lang="sr-Latn-CS" sz="2200" b="1" dirty="0">
                <a:latin typeface="Times New Roman" pitchFamily="18" charset="0"/>
                <a:cs typeface="Times New Roman" pitchFamily="18" charset="0"/>
              </a:rPr>
              <a:t>  +  MnO</a:t>
            </a:r>
            <a:r>
              <a:rPr lang="sr-Latn-CS" sz="2200" b="1" baseline="-25000" dirty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sr-Latn-CS" sz="2200" b="1" baseline="30000" dirty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sr-Latn-CS" sz="2200" b="1" dirty="0">
                <a:latin typeface="Times New Roman" pitchFamily="18" charset="0"/>
                <a:cs typeface="Times New Roman" pitchFamily="18" charset="0"/>
              </a:rPr>
              <a:t>  + 8</a:t>
            </a:r>
            <a:r>
              <a:rPr lang="sl-SI" sz="2200" b="1" dirty="0">
                <a:latin typeface="Times New Roman" pitchFamily="18" charset="0"/>
                <a:cs typeface="Times New Roman" pitchFamily="18" charset="0"/>
                <a:sym typeface="Wingdings 3" pitchFamily="18" charset="2"/>
              </a:rPr>
              <a:t>H</a:t>
            </a:r>
            <a:r>
              <a:rPr lang="sl-SI" sz="2200" b="1" baseline="30000" dirty="0">
                <a:latin typeface="Times New Roman" pitchFamily="18" charset="0"/>
                <a:cs typeface="Times New Roman" pitchFamily="18" charset="0"/>
                <a:sym typeface="Wingdings 3" pitchFamily="18" charset="2"/>
              </a:rPr>
              <a:t>+</a:t>
            </a:r>
            <a:r>
              <a:rPr lang="sl-SI" sz="2200" b="1" dirty="0">
                <a:latin typeface="Times New Roman" pitchFamily="18" charset="0"/>
                <a:cs typeface="Times New Roman" pitchFamily="18" charset="0"/>
                <a:sym typeface="Wingdings 3" pitchFamily="18" charset="2"/>
              </a:rPr>
              <a:t>     5Fe</a:t>
            </a:r>
            <a:r>
              <a:rPr lang="sl-SI" sz="2200" b="1" baseline="30000" dirty="0">
                <a:latin typeface="Times New Roman" pitchFamily="18" charset="0"/>
                <a:cs typeface="Times New Roman" pitchFamily="18" charset="0"/>
                <a:sym typeface="Wingdings 3" pitchFamily="18" charset="2"/>
              </a:rPr>
              <a:t>3+</a:t>
            </a:r>
            <a:r>
              <a:rPr lang="sl-SI" sz="2200" b="1" baseline="-25000" dirty="0">
                <a:latin typeface="Times New Roman" pitchFamily="18" charset="0"/>
                <a:cs typeface="Times New Roman" pitchFamily="18" charset="0"/>
                <a:sym typeface="Wingdings 3" pitchFamily="18" charset="2"/>
              </a:rPr>
              <a:t>   </a:t>
            </a:r>
            <a:r>
              <a:rPr lang="sl-SI" sz="2200" b="1" dirty="0">
                <a:latin typeface="Times New Roman" pitchFamily="18" charset="0"/>
                <a:cs typeface="Times New Roman" pitchFamily="18" charset="0"/>
                <a:sym typeface="Wingdings 3" pitchFamily="18" charset="2"/>
              </a:rPr>
              <a:t>+  Mn</a:t>
            </a:r>
            <a:r>
              <a:rPr lang="sl-SI" sz="2200" b="1" baseline="30000" dirty="0">
                <a:latin typeface="Times New Roman" pitchFamily="18" charset="0"/>
                <a:cs typeface="Times New Roman" pitchFamily="18" charset="0"/>
                <a:sym typeface="Wingdings 3" pitchFamily="18" charset="2"/>
              </a:rPr>
              <a:t>2+  </a:t>
            </a:r>
            <a:r>
              <a:rPr lang="sl-SI" sz="2200" b="1" dirty="0">
                <a:latin typeface="Times New Roman" pitchFamily="18" charset="0"/>
                <a:cs typeface="Times New Roman" pitchFamily="18" charset="0"/>
                <a:sym typeface="Wingdings 3" pitchFamily="18" charset="2"/>
              </a:rPr>
              <a:t>+  4H</a:t>
            </a:r>
            <a:r>
              <a:rPr lang="sl-SI" sz="2200" b="1" baseline="-25000" dirty="0">
                <a:latin typeface="Times New Roman" pitchFamily="18" charset="0"/>
                <a:cs typeface="Times New Roman" pitchFamily="18" charset="0"/>
                <a:sym typeface="Wingdings 3" pitchFamily="18" charset="2"/>
              </a:rPr>
              <a:t>2</a:t>
            </a:r>
            <a:r>
              <a:rPr lang="sl-SI" sz="2200" b="1" dirty="0">
                <a:latin typeface="Times New Roman" pitchFamily="18" charset="0"/>
                <a:cs typeface="Times New Roman" pitchFamily="18" charset="0"/>
                <a:sym typeface="Wingdings 3" pitchFamily="18" charset="2"/>
              </a:rPr>
              <a:t>O</a:t>
            </a:r>
            <a:endParaRPr lang="en-US" sz="2200" b="1" baseline="30000" dirty="0">
              <a:latin typeface="Times New Roman" pitchFamily="18" charset="0"/>
              <a:cs typeface="Times New Roman" pitchFamily="18" charset="0"/>
              <a:sym typeface="Wingdings 3" pitchFamily="18" charset="2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ext Box 4"/>
          <p:cNvSpPr txBox="1">
            <a:spLocks noChangeArrowheads="1"/>
          </p:cNvSpPr>
          <p:nvPr/>
        </p:nvSpPr>
        <p:spPr bwMode="auto">
          <a:xfrm>
            <a:off x="182880" y="1234440"/>
            <a:ext cx="8532813" cy="11079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Вишак </a:t>
            </a:r>
            <a:r>
              <a:rPr lang="sr-Latn-CS" sz="2200" dirty="0">
                <a:latin typeface="Times New Roman" pitchFamily="18" charset="0"/>
                <a:cs typeface="Times New Roman" pitchFamily="18" charset="0"/>
              </a:rPr>
              <a:t>Sn</a:t>
            </a:r>
            <a:r>
              <a:rPr lang="sr-Latn-CS" sz="2200" baseline="30000" dirty="0">
                <a:latin typeface="Times New Roman" pitchFamily="18" charset="0"/>
                <a:cs typeface="Times New Roman" pitchFamily="18" charset="0"/>
              </a:rPr>
              <a:t>2+</a:t>
            </a:r>
            <a:r>
              <a:rPr lang="sr-Latn-CS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се мора уклонити да не би реаговао са </a:t>
            </a:r>
            <a:r>
              <a:rPr lang="en-US" sz="2200" dirty="0" err="1">
                <a:latin typeface="Times New Roman" pitchFamily="18" charset="0"/>
                <a:cs typeface="Times New Roman" pitchFamily="18" charset="0"/>
              </a:rPr>
              <a:t>KMn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2200" baseline="-25000" dirty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, због чега се додаје 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Hg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II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)-хлорид на хладно (на повишеној 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tº</a:t>
            </a:r>
            <a:r>
              <a:rPr lang="sr-Cyrl-CS" sz="2200" dirty="0">
                <a:latin typeface="Times New Roman" pitchFamily="18" charset="0"/>
                <a:cs typeface="Times New Roman" pitchFamily="18" charset="0"/>
              </a:rPr>
              <a:t> се редукује до  елементарне 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Hg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):</a:t>
            </a:r>
          </a:p>
        </p:txBody>
      </p:sp>
      <p:sp>
        <p:nvSpPr>
          <p:cNvPr id="31747" name="Text Box 5"/>
          <p:cNvSpPr txBox="1">
            <a:spLocks noChangeArrowheads="1"/>
          </p:cNvSpPr>
          <p:nvPr/>
        </p:nvSpPr>
        <p:spPr bwMode="auto">
          <a:xfrm>
            <a:off x="914400" y="2468880"/>
            <a:ext cx="6572250" cy="430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sr-Latn-CS" sz="2200" b="1" dirty="0">
                <a:latin typeface="Times New Roman" pitchFamily="18" charset="0"/>
                <a:cs typeface="Times New Roman" pitchFamily="18" charset="0"/>
              </a:rPr>
              <a:t>Sn</a:t>
            </a:r>
            <a:r>
              <a:rPr lang="sr-Latn-CS" sz="2200" b="1" baseline="30000" dirty="0">
                <a:latin typeface="Times New Roman" pitchFamily="18" charset="0"/>
                <a:cs typeface="Times New Roman" pitchFamily="18" charset="0"/>
              </a:rPr>
              <a:t>2+</a:t>
            </a:r>
            <a:r>
              <a:rPr lang="sr-Latn-CS" sz="2200" b="1" dirty="0">
                <a:latin typeface="Times New Roman" pitchFamily="18" charset="0"/>
                <a:cs typeface="Times New Roman" pitchFamily="18" charset="0"/>
              </a:rPr>
              <a:t> +  2HgCl</a:t>
            </a:r>
            <a:r>
              <a:rPr lang="sr-Latn-CS" sz="2200" b="1" baseline="-25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sr-Latn-CS" sz="2200" b="1" dirty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sz="2200" b="1" dirty="0" err="1">
                <a:latin typeface="Times New Roman" pitchFamily="18" charset="0"/>
                <a:cs typeface="Times New Roman" pitchFamily="18" charset="0"/>
              </a:rPr>
              <a:t>вишак</a:t>
            </a:r>
            <a:r>
              <a:rPr lang="sr-Latn-CS" sz="2200" b="1" dirty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sl-SI" sz="2200" b="1" dirty="0">
                <a:latin typeface="Times New Roman" pitchFamily="18" charset="0"/>
                <a:cs typeface="Times New Roman" pitchFamily="18" charset="0"/>
                <a:sym typeface="Wingdings 3" pitchFamily="18" charset="2"/>
              </a:rPr>
              <a:t>   Sn</a:t>
            </a:r>
            <a:r>
              <a:rPr lang="sl-SI" sz="2200" b="1" baseline="30000" dirty="0">
                <a:latin typeface="Times New Roman" pitchFamily="18" charset="0"/>
                <a:cs typeface="Times New Roman" pitchFamily="18" charset="0"/>
                <a:sym typeface="Wingdings 3" pitchFamily="18" charset="2"/>
              </a:rPr>
              <a:t>4+</a:t>
            </a:r>
            <a:r>
              <a:rPr lang="sl-SI" sz="2200" b="1" dirty="0">
                <a:latin typeface="Times New Roman" pitchFamily="18" charset="0"/>
                <a:cs typeface="Times New Roman" pitchFamily="18" charset="0"/>
                <a:sym typeface="Wingdings 3" pitchFamily="18" charset="2"/>
              </a:rPr>
              <a:t> +   Hg</a:t>
            </a:r>
            <a:r>
              <a:rPr lang="sl-SI" sz="2200" b="1" baseline="-25000" dirty="0">
                <a:latin typeface="Times New Roman" pitchFamily="18" charset="0"/>
                <a:cs typeface="Times New Roman" pitchFamily="18" charset="0"/>
                <a:sym typeface="Wingdings 3" pitchFamily="18" charset="2"/>
              </a:rPr>
              <a:t>2</a:t>
            </a:r>
            <a:r>
              <a:rPr lang="sl-SI" sz="2200" b="1" dirty="0">
                <a:latin typeface="Times New Roman" pitchFamily="18" charset="0"/>
                <a:cs typeface="Times New Roman" pitchFamily="18" charset="0"/>
                <a:sym typeface="Wingdings 3" pitchFamily="18" charset="2"/>
              </a:rPr>
              <a:t>Cl</a:t>
            </a:r>
            <a:r>
              <a:rPr lang="sl-SI" sz="2200" b="1" baseline="-25000" dirty="0">
                <a:latin typeface="Times New Roman" pitchFamily="18" charset="0"/>
                <a:cs typeface="Times New Roman" pitchFamily="18" charset="0"/>
                <a:sym typeface="Wingdings 3" pitchFamily="18" charset="2"/>
              </a:rPr>
              <a:t>2</a:t>
            </a:r>
            <a:r>
              <a:rPr lang="sl-SI" sz="2200" b="1" dirty="0">
                <a:latin typeface="Times New Roman" pitchFamily="18" charset="0"/>
                <a:cs typeface="Times New Roman" pitchFamily="18" charset="0"/>
                <a:sym typeface="Wingdings 3" pitchFamily="18" charset="2"/>
              </a:rPr>
              <a:t>↓</a:t>
            </a:r>
            <a:r>
              <a:rPr lang="sl-SI" sz="2200" b="1" baseline="-25000" dirty="0">
                <a:latin typeface="Times New Roman" pitchFamily="18" charset="0"/>
                <a:cs typeface="Times New Roman" pitchFamily="18" charset="0"/>
                <a:sym typeface="Wingdings 3" pitchFamily="18" charset="2"/>
              </a:rPr>
              <a:t>      </a:t>
            </a:r>
            <a:r>
              <a:rPr lang="sl-SI" sz="2200" b="1" dirty="0">
                <a:latin typeface="Times New Roman" pitchFamily="18" charset="0"/>
                <a:cs typeface="Times New Roman" pitchFamily="18" charset="0"/>
                <a:sym typeface="Wingdings 3" pitchFamily="18" charset="2"/>
              </a:rPr>
              <a:t>+  2Cl</a:t>
            </a:r>
            <a:r>
              <a:rPr lang="sl-SI" sz="2200" b="1" baseline="30000" dirty="0">
                <a:latin typeface="Times New Roman" pitchFamily="18" charset="0"/>
                <a:cs typeface="Times New Roman" pitchFamily="18" charset="0"/>
                <a:sym typeface="Wingdings 3" pitchFamily="18" charset="2"/>
              </a:rPr>
              <a:t>-</a:t>
            </a:r>
            <a:endParaRPr lang="en-US" sz="2200" b="1" baseline="30000" dirty="0">
              <a:latin typeface="Times New Roman" pitchFamily="18" charset="0"/>
              <a:cs typeface="Times New Roman" pitchFamily="18" charset="0"/>
              <a:sym typeface="Wingdings 3" pitchFamily="18" charset="2"/>
            </a:endParaRPr>
          </a:p>
        </p:txBody>
      </p:sp>
      <p:sp>
        <p:nvSpPr>
          <p:cNvPr id="31748" name="Text Box 7"/>
          <p:cNvSpPr txBox="1">
            <a:spLocks noChangeArrowheads="1"/>
          </p:cNvSpPr>
          <p:nvPr/>
        </p:nvSpPr>
        <p:spPr bwMode="auto">
          <a:xfrm>
            <a:off x="182880" y="3017520"/>
            <a:ext cx="8281988" cy="76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buFontTx/>
              <a:buChar char="-"/>
            </a:pP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200" dirty="0">
                <a:latin typeface="Times New Roman" pitchFamily="18" charset="0"/>
                <a:cs typeface="Times New Roman" pitchFamily="18" charset="0"/>
              </a:rPr>
              <a:t>Настали </a:t>
            </a:r>
            <a:r>
              <a:rPr lang="sr-Latn-CS" sz="2200" dirty="0">
                <a:latin typeface="Times New Roman" pitchFamily="18" charset="0"/>
                <a:cs typeface="Times New Roman" pitchFamily="18" charset="0"/>
              </a:rPr>
              <a:t>Hg</a:t>
            </a:r>
            <a:r>
              <a:rPr lang="sr-Latn-CS" sz="2200" baseline="-25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sr-Latn-CS" sz="2200" dirty="0">
                <a:latin typeface="Times New Roman" pitchFamily="18" charset="0"/>
                <a:cs typeface="Times New Roman" pitchFamily="18" charset="0"/>
              </a:rPr>
              <a:t>Cl</a:t>
            </a:r>
            <a:r>
              <a:rPr lang="sr-Latn-CS" sz="2200" baseline="-25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sr-Latn-CS" sz="2200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2200" dirty="0" err="1">
                <a:latin typeface="Times New Roman" pitchFamily="18" charset="0"/>
                <a:cs typeface="Times New Roman" pitchFamily="18" charset="0"/>
              </a:rPr>
              <a:t>не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>
                <a:latin typeface="Times New Roman" pitchFamily="18" charset="0"/>
                <a:cs typeface="Times New Roman" pitchFamily="18" charset="0"/>
              </a:rPr>
              <a:t>реагује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>
                <a:latin typeface="Times New Roman" pitchFamily="18" charset="0"/>
                <a:cs typeface="Times New Roman" pitchFamily="18" charset="0"/>
              </a:rPr>
              <a:t>са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Latn-CS" sz="2200" dirty="0">
                <a:latin typeface="Times New Roman" pitchFamily="18" charset="0"/>
                <a:cs typeface="Times New Roman" pitchFamily="18" charset="0"/>
              </a:rPr>
              <a:t>KMnO</a:t>
            </a:r>
            <a:r>
              <a:rPr lang="sr-Latn-CS" sz="2200" baseline="-25000" dirty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sr-Cyrl-CS" sz="2200" dirty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2200" dirty="0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</a:pP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200" dirty="0">
                <a:latin typeface="Times New Roman" pitchFamily="18" charset="0"/>
                <a:cs typeface="Times New Roman" pitchFamily="18" charset="0"/>
              </a:rPr>
              <a:t>Додати </a:t>
            </a:r>
            <a:r>
              <a:rPr lang="sr-Latn-CS" sz="2200" dirty="0">
                <a:latin typeface="Times New Roman" pitchFamily="18" charset="0"/>
                <a:cs typeface="Times New Roman" pitchFamily="18" charset="0"/>
              </a:rPr>
              <a:t>Hg(II) </a:t>
            </a:r>
            <a:r>
              <a:rPr lang="en-US" sz="2200" dirty="0" err="1">
                <a:latin typeface="Times New Roman" pitchFamily="18" charset="0"/>
                <a:cs typeface="Times New Roman" pitchFamily="18" charset="0"/>
              </a:rPr>
              <a:t>не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>
                <a:latin typeface="Times New Roman" pitchFamily="18" charset="0"/>
                <a:cs typeface="Times New Roman" pitchFamily="18" charset="0"/>
              </a:rPr>
              <a:t>оксидује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Latn-CS" sz="2200" dirty="0">
                <a:latin typeface="Times New Roman" pitchFamily="18" charset="0"/>
                <a:cs typeface="Times New Roman" pitchFamily="18" charset="0"/>
              </a:rPr>
              <a:t>Fe(II)</a:t>
            </a:r>
            <a:r>
              <a:rPr lang="sr-Cyrl-CS" sz="2200" dirty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2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1749" name="Text Box 8"/>
          <p:cNvSpPr txBox="1">
            <a:spLocks noChangeArrowheads="1"/>
          </p:cNvSpPr>
          <p:nvPr/>
        </p:nvSpPr>
        <p:spPr bwMode="auto">
          <a:xfrm>
            <a:off x="182880" y="3840480"/>
            <a:ext cx="8737600" cy="76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Велики вишак </a:t>
            </a:r>
            <a:r>
              <a:rPr lang="sr-Latn-CS" sz="2200" dirty="0">
                <a:latin typeface="Times New Roman" pitchFamily="18" charset="0"/>
                <a:cs typeface="Times New Roman" pitchFamily="18" charset="0"/>
              </a:rPr>
              <a:t>Sn</a:t>
            </a:r>
            <a:r>
              <a:rPr lang="sr-Latn-CS" sz="2200" baseline="30000" dirty="0">
                <a:latin typeface="Times New Roman" pitchFamily="18" charset="0"/>
                <a:cs typeface="Times New Roman" pitchFamily="18" charset="0"/>
              </a:rPr>
              <a:t>2+</a:t>
            </a:r>
            <a:r>
              <a:rPr lang="sr-Latn-CS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доводи до издвајања елементарне живе која може да реагује са раствором калијум-перманганата:</a:t>
            </a:r>
            <a:endParaRPr lang="en-US" sz="2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1750" name="Text Box 9"/>
          <p:cNvSpPr txBox="1">
            <a:spLocks noChangeArrowheads="1"/>
          </p:cNvSpPr>
          <p:nvPr/>
        </p:nvSpPr>
        <p:spPr bwMode="auto">
          <a:xfrm>
            <a:off x="914400" y="4663440"/>
            <a:ext cx="6121400" cy="430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sr-Latn-CS" sz="2200" b="1" dirty="0">
                <a:latin typeface="Times New Roman" pitchFamily="18" charset="0"/>
                <a:cs typeface="Times New Roman" pitchFamily="18" charset="0"/>
              </a:rPr>
              <a:t>Sn</a:t>
            </a:r>
            <a:r>
              <a:rPr lang="sr-Latn-CS" sz="2200" b="1" baseline="30000" dirty="0">
                <a:latin typeface="Times New Roman" pitchFamily="18" charset="0"/>
                <a:cs typeface="Times New Roman" pitchFamily="18" charset="0"/>
              </a:rPr>
              <a:t>2+</a:t>
            </a:r>
            <a:r>
              <a:rPr lang="sr-Latn-CS" sz="2200" b="1" dirty="0">
                <a:latin typeface="Times New Roman" pitchFamily="18" charset="0"/>
                <a:cs typeface="Times New Roman" pitchFamily="18" charset="0"/>
              </a:rPr>
              <a:t> +  HgCl</a:t>
            </a:r>
            <a:r>
              <a:rPr lang="sr-Latn-CS" sz="2200" b="1" baseline="-25000" dirty="0">
                <a:latin typeface="Times New Roman" pitchFamily="18" charset="0"/>
                <a:cs typeface="Times New Roman" pitchFamily="18" charset="0"/>
              </a:rPr>
              <a:t>2  </a:t>
            </a:r>
            <a:r>
              <a:rPr lang="sr-Latn-CS" sz="22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l-SI" sz="2200" b="1" dirty="0">
                <a:latin typeface="Times New Roman" pitchFamily="18" charset="0"/>
                <a:cs typeface="Times New Roman" pitchFamily="18" charset="0"/>
                <a:sym typeface="Wingdings 3" pitchFamily="18" charset="2"/>
              </a:rPr>
              <a:t>   Sn</a:t>
            </a:r>
            <a:r>
              <a:rPr lang="sl-SI" sz="2200" b="1" baseline="30000" dirty="0">
                <a:latin typeface="Times New Roman" pitchFamily="18" charset="0"/>
                <a:cs typeface="Times New Roman" pitchFamily="18" charset="0"/>
                <a:sym typeface="Wingdings 3" pitchFamily="18" charset="2"/>
              </a:rPr>
              <a:t>4+</a:t>
            </a:r>
            <a:r>
              <a:rPr lang="sl-SI" sz="2200" b="1" dirty="0">
                <a:latin typeface="Times New Roman" pitchFamily="18" charset="0"/>
                <a:cs typeface="Times New Roman" pitchFamily="18" charset="0"/>
                <a:sym typeface="Wingdings 3" pitchFamily="18" charset="2"/>
              </a:rPr>
              <a:t> +   Hg</a:t>
            </a:r>
            <a:r>
              <a:rPr lang="sl-SI" sz="2200" b="1" baseline="-25000" dirty="0">
                <a:latin typeface="Times New Roman" pitchFamily="18" charset="0"/>
                <a:cs typeface="Times New Roman" pitchFamily="18" charset="0"/>
                <a:sym typeface="Wingdings 3" pitchFamily="18" charset="2"/>
              </a:rPr>
              <a:t>     </a:t>
            </a:r>
            <a:r>
              <a:rPr lang="sl-SI" sz="2200" b="1" dirty="0">
                <a:latin typeface="Times New Roman" pitchFamily="18" charset="0"/>
                <a:cs typeface="Times New Roman" pitchFamily="18" charset="0"/>
                <a:sym typeface="Wingdings 3" pitchFamily="18" charset="2"/>
              </a:rPr>
              <a:t>+  </a:t>
            </a:r>
            <a:r>
              <a:rPr lang="sr-Cyrl-CS" sz="2200" b="1" dirty="0">
                <a:latin typeface="Times New Roman" pitchFamily="18" charset="0"/>
                <a:cs typeface="Times New Roman" pitchFamily="18" charset="0"/>
                <a:sym typeface="Wingdings 3" pitchFamily="18" charset="2"/>
              </a:rPr>
              <a:t>2</a:t>
            </a:r>
            <a:r>
              <a:rPr lang="sl-SI" sz="2200" b="1" dirty="0">
                <a:latin typeface="Times New Roman" pitchFamily="18" charset="0"/>
                <a:cs typeface="Times New Roman" pitchFamily="18" charset="0"/>
                <a:sym typeface="Wingdings 3" pitchFamily="18" charset="2"/>
              </a:rPr>
              <a:t>Cl</a:t>
            </a:r>
            <a:r>
              <a:rPr lang="sl-SI" sz="2200" b="1" baseline="30000" dirty="0">
                <a:latin typeface="Times New Roman" pitchFamily="18" charset="0"/>
                <a:cs typeface="Times New Roman" pitchFamily="18" charset="0"/>
                <a:sym typeface="Wingdings 3" pitchFamily="18" charset="2"/>
              </a:rPr>
              <a:t>-</a:t>
            </a:r>
            <a:endParaRPr lang="en-US" sz="2200" b="1" baseline="30000" dirty="0">
              <a:latin typeface="Times New Roman" pitchFamily="18" charset="0"/>
              <a:cs typeface="Times New Roman" pitchFamily="18" charset="0"/>
              <a:sym typeface="Wingdings 3" pitchFamily="18" charset="2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82880" y="5303520"/>
            <a:ext cx="896112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sr-Cyrl-CS" dirty="0">
                <a:latin typeface="Times New Roman" pitchFamily="18" charset="0"/>
                <a:cs typeface="Times New Roman" pitchFamily="18" charset="0"/>
              </a:rPr>
              <a:t>Редукција је добро урађена ако додатком </a:t>
            </a:r>
            <a:r>
              <a:rPr lang="sr-Latn-CS" dirty="0">
                <a:latin typeface="Times New Roman" pitchFamily="18" charset="0"/>
                <a:cs typeface="Times New Roman" pitchFamily="18" charset="0"/>
              </a:rPr>
              <a:t>HgCl</a:t>
            </a:r>
            <a:r>
              <a:rPr lang="sr-Latn-CS" baseline="-25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sr-Latn-C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настаје само свиласт бели талог</a:t>
            </a:r>
            <a:r>
              <a:rPr lang="sr-Latn-CS" dirty="0">
                <a:latin typeface="Times New Roman" pitchFamily="18" charset="0"/>
                <a:cs typeface="Times New Roman" pitchFamily="18" charset="0"/>
              </a:rPr>
              <a:t> </a:t>
            </a:r>
            <a:endParaRPr lang="sr-Cyrl-CS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Latn-CS" dirty="0">
                <a:latin typeface="Times New Roman" pitchFamily="18" charset="0"/>
                <a:cs typeface="Times New Roman" pitchFamily="18" charset="0"/>
              </a:rPr>
              <a:t>Hg</a:t>
            </a:r>
            <a:r>
              <a:rPr lang="sr-Latn-CS" baseline="-25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sr-Latn-CS" dirty="0">
                <a:latin typeface="Times New Roman" pitchFamily="18" charset="0"/>
                <a:cs typeface="Times New Roman" pitchFamily="18" charset="0"/>
              </a:rPr>
              <a:t>Cl</a:t>
            </a:r>
            <a:r>
              <a:rPr lang="sr-Latn-CS" baseline="-25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. Пробе треба одбацити:</a:t>
            </a:r>
          </a:p>
          <a:p>
            <a:pPr algn="just"/>
            <a:r>
              <a:rPr lang="sr-Cyrl-CS" dirty="0">
                <a:latin typeface="Times New Roman" pitchFamily="18" charset="0"/>
                <a:cs typeface="Times New Roman" pitchFamily="18" charset="0"/>
              </a:rPr>
              <a:t>-ако нема талога (мањак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SnCl</a:t>
            </a:r>
            <a:r>
              <a:rPr lang="en-US" baseline="-25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), редукција гвожђа није потпуна или </a:t>
            </a:r>
          </a:p>
          <a:p>
            <a:pPr algn="just"/>
            <a:r>
              <a:rPr lang="sr-Cyrl-CS" dirty="0">
                <a:latin typeface="Times New Roman" pitchFamily="18" charset="0"/>
                <a:cs typeface="Times New Roman" pitchFamily="18" charset="0"/>
              </a:rPr>
              <a:t>-ако је талог сив (вишак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SnCl</a:t>
            </a:r>
            <a:r>
              <a:rPr lang="en-US" baseline="-25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), настаје елементарна жива. 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11"/>
          <p:cNvSpPr txBox="1">
            <a:spLocks noChangeArrowheads="1"/>
          </p:cNvSpPr>
          <p:nvPr/>
        </p:nvSpPr>
        <p:spPr bwMode="auto">
          <a:xfrm>
            <a:off x="182880" y="2560320"/>
            <a:ext cx="8640763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sr-Cyrl-CS" sz="2200" dirty="0">
                <a:latin typeface="Times New Roman" pitchFamily="18" charset="0"/>
                <a:cs typeface="Times New Roman" pitchFamily="18" charset="0"/>
              </a:rPr>
              <a:t>Главна споредна реакција при овој титрацији је реакција </a:t>
            </a:r>
            <a:r>
              <a:rPr lang="sr-Latn-CS" sz="2200" dirty="0">
                <a:latin typeface="Times New Roman" pitchFamily="18" charset="0"/>
                <a:cs typeface="Times New Roman" pitchFamily="18" charset="0"/>
              </a:rPr>
              <a:t>KMnO</a:t>
            </a:r>
            <a:r>
              <a:rPr lang="sr-Latn-CS" sz="2200" baseline="-25000" dirty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sr-Latn-CS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са хлоридима, што доводи до високих резултата за гвожђе :</a:t>
            </a:r>
            <a:endParaRPr lang="en-US" sz="2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 Box 12"/>
          <p:cNvSpPr txBox="1">
            <a:spLocks noChangeArrowheads="1"/>
          </p:cNvSpPr>
          <p:nvPr/>
        </p:nvSpPr>
        <p:spPr bwMode="auto">
          <a:xfrm>
            <a:off x="914400" y="3566160"/>
            <a:ext cx="7327900" cy="430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sr-Latn-CS" sz="2200" b="1" dirty="0">
                <a:latin typeface="Times New Roman" pitchFamily="18" charset="0"/>
                <a:cs typeface="Times New Roman" pitchFamily="18" charset="0"/>
              </a:rPr>
              <a:t>10Cl</a:t>
            </a:r>
            <a:r>
              <a:rPr lang="sr-Latn-CS" sz="2200" b="1" baseline="30000" dirty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sr-Latn-CS" sz="2200" b="1" dirty="0">
                <a:latin typeface="Times New Roman" pitchFamily="18" charset="0"/>
                <a:cs typeface="Times New Roman" pitchFamily="18" charset="0"/>
              </a:rPr>
              <a:t>  +  2MnO</a:t>
            </a:r>
            <a:r>
              <a:rPr lang="sr-Latn-CS" sz="2200" b="1" baseline="-25000" dirty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sr-Latn-CS" sz="2200" b="1" baseline="30000" dirty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sr-Latn-CS" sz="2200" b="1" dirty="0">
                <a:latin typeface="Times New Roman" pitchFamily="18" charset="0"/>
                <a:cs typeface="Times New Roman" pitchFamily="18" charset="0"/>
              </a:rPr>
              <a:t>  + 16</a:t>
            </a:r>
            <a:r>
              <a:rPr lang="sl-SI" sz="2200" b="1" dirty="0">
                <a:latin typeface="Times New Roman" pitchFamily="18" charset="0"/>
                <a:cs typeface="Times New Roman" pitchFamily="18" charset="0"/>
                <a:sym typeface="Wingdings 3" pitchFamily="18" charset="2"/>
              </a:rPr>
              <a:t>H</a:t>
            </a:r>
            <a:r>
              <a:rPr lang="sl-SI" sz="2200" b="1" baseline="30000" dirty="0">
                <a:latin typeface="Times New Roman" pitchFamily="18" charset="0"/>
                <a:cs typeface="Times New Roman" pitchFamily="18" charset="0"/>
                <a:sym typeface="Wingdings 3" pitchFamily="18" charset="2"/>
              </a:rPr>
              <a:t>+</a:t>
            </a:r>
            <a:r>
              <a:rPr lang="sl-SI" sz="2200" b="1" dirty="0">
                <a:latin typeface="Times New Roman" pitchFamily="18" charset="0"/>
                <a:cs typeface="Times New Roman" pitchFamily="18" charset="0"/>
                <a:sym typeface="Wingdings 3" pitchFamily="18" charset="2"/>
              </a:rPr>
              <a:t>     5Cl</a:t>
            </a:r>
            <a:r>
              <a:rPr lang="sl-SI" sz="2200" b="1" baseline="-25000" dirty="0">
                <a:latin typeface="Times New Roman" pitchFamily="18" charset="0"/>
                <a:cs typeface="Times New Roman" pitchFamily="18" charset="0"/>
                <a:sym typeface="Wingdings 3" pitchFamily="18" charset="2"/>
              </a:rPr>
              <a:t>2   </a:t>
            </a:r>
            <a:r>
              <a:rPr lang="sl-SI" sz="2200" b="1" dirty="0">
                <a:latin typeface="Times New Roman" pitchFamily="18" charset="0"/>
                <a:cs typeface="Times New Roman" pitchFamily="18" charset="0"/>
                <a:sym typeface="Wingdings 3" pitchFamily="18" charset="2"/>
              </a:rPr>
              <a:t>+  2Mn</a:t>
            </a:r>
            <a:r>
              <a:rPr lang="sl-SI" sz="2200" b="1" baseline="30000" dirty="0">
                <a:latin typeface="Times New Roman" pitchFamily="18" charset="0"/>
                <a:cs typeface="Times New Roman" pitchFamily="18" charset="0"/>
                <a:sym typeface="Wingdings 3" pitchFamily="18" charset="2"/>
              </a:rPr>
              <a:t>2+  </a:t>
            </a:r>
            <a:r>
              <a:rPr lang="sl-SI" sz="2200" b="1" dirty="0">
                <a:latin typeface="Times New Roman" pitchFamily="18" charset="0"/>
                <a:cs typeface="Times New Roman" pitchFamily="18" charset="0"/>
                <a:sym typeface="Wingdings 3" pitchFamily="18" charset="2"/>
              </a:rPr>
              <a:t>+  8H</a:t>
            </a:r>
            <a:r>
              <a:rPr lang="sl-SI" sz="2200" b="1" baseline="-25000" dirty="0">
                <a:latin typeface="Times New Roman" pitchFamily="18" charset="0"/>
                <a:cs typeface="Times New Roman" pitchFamily="18" charset="0"/>
                <a:sym typeface="Wingdings 3" pitchFamily="18" charset="2"/>
              </a:rPr>
              <a:t>2</a:t>
            </a:r>
            <a:r>
              <a:rPr lang="sl-SI" sz="2200" b="1" dirty="0">
                <a:latin typeface="Times New Roman" pitchFamily="18" charset="0"/>
                <a:cs typeface="Times New Roman" pitchFamily="18" charset="0"/>
                <a:sym typeface="Wingdings 3" pitchFamily="18" charset="2"/>
              </a:rPr>
              <a:t>O</a:t>
            </a:r>
            <a:endParaRPr lang="en-US" sz="2200" b="1" baseline="30000" dirty="0">
              <a:latin typeface="Times New Roman" pitchFamily="18" charset="0"/>
              <a:cs typeface="Times New Roman" pitchFamily="18" charset="0"/>
              <a:sym typeface="Wingdings 3" pitchFamily="18" charset="2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82880" y="1266822"/>
            <a:ext cx="8648712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У испитивани раствор се затим додаје </a:t>
            </a:r>
            <a:r>
              <a:rPr lang="ru-RU" sz="2200" i="1" dirty="0">
                <a:latin typeface="Times New Roman" pitchFamily="18" charset="0"/>
                <a:cs typeface="Times New Roman" pitchFamily="18" charset="0"/>
              </a:rPr>
              <a:t>Цимерман-Рајнхардов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sr-Latn-CS" sz="2200" dirty="0">
                <a:latin typeface="Times New Roman" pitchFamily="18" charset="0"/>
                <a:cs typeface="Times New Roman" pitchFamily="18" charset="0"/>
              </a:rPr>
              <a:t>Zimmermann-Reinhardt</a:t>
            </a:r>
            <a:r>
              <a:rPr lang="sr-Cyrl-CS" sz="2200" dirty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en-US" sz="2200" dirty="0" err="1">
                <a:latin typeface="Times New Roman" pitchFamily="18" charset="0"/>
                <a:cs typeface="Times New Roman" pitchFamily="18" charset="0"/>
              </a:rPr>
              <a:t>реагенс</a:t>
            </a:r>
            <a:r>
              <a:rPr lang="sr-Cyrl-CS" sz="2200" dirty="0">
                <a:latin typeface="Times New Roman" pitchFamily="18" charset="0"/>
                <a:cs typeface="Times New Roman" pitchFamily="18" charset="0"/>
              </a:rPr>
              <a:t> и титрација изводи стандардним раствором калијум-перманганата до светло ружичасте боје. </a:t>
            </a:r>
            <a:endParaRPr lang="en-US" sz="2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 Box 13"/>
          <p:cNvSpPr txBox="1">
            <a:spLocks noChangeArrowheads="1"/>
          </p:cNvSpPr>
          <p:nvPr/>
        </p:nvSpPr>
        <p:spPr bwMode="auto">
          <a:xfrm>
            <a:off x="182880" y="4389120"/>
            <a:ext cx="8640763" cy="21236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spcBef>
                <a:spcPts val="0"/>
              </a:spcBef>
            </a:pP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Да би се спречила оксидација хлорида, титрација се врши у присуству Цимерман-Рајнхардов </a:t>
            </a:r>
            <a:r>
              <a:rPr lang="en-US" sz="2200" dirty="0" err="1">
                <a:latin typeface="Times New Roman" pitchFamily="18" charset="0"/>
                <a:cs typeface="Times New Roman" pitchFamily="18" charset="0"/>
              </a:rPr>
              <a:t>заштитног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>
                <a:latin typeface="Times New Roman" pitchFamily="18" charset="0"/>
                <a:cs typeface="Times New Roman" pitchFamily="18" charset="0"/>
              </a:rPr>
              <a:t>реагенса</a:t>
            </a:r>
            <a:r>
              <a:rPr lang="sr-Cyrl-CS" sz="2200" dirty="0">
                <a:latin typeface="Times New Roman" pitchFamily="18" charset="0"/>
                <a:cs typeface="Times New Roman" pitchFamily="18" charset="0"/>
              </a:rPr>
              <a:t> који садржи три компоненте</a:t>
            </a:r>
            <a:r>
              <a:rPr lang="sr-Latn-CS" sz="2200" dirty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 </a:t>
            </a:r>
            <a:endParaRPr lang="sr-Cyrl-CS" sz="22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spcBef>
                <a:spcPts val="0"/>
              </a:spcBef>
            </a:pPr>
            <a:r>
              <a:rPr lang="sr-Cyrl-CS" sz="2200" dirty="0">
                <a:latin typeface="Times New Roman" pitchFamily="18" charset="0"/>
                <a:cs typeface="Times New Roman" pitchFamily="18" charset="0"/>
              </a:rPr>
              <a:t>1. манган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II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)-сулфат, </a:t>
            </a:r>
            <a:r>
              <a:rPr lang="sr-Latn-CS" sz="2200" dirty="0">
                <a:latin typeface="Times New Roman" pitchFamily="18" charset="0"/>
                <a:cs typeface="Times New Roman" pitchFamily="18" charset="0"/>
              </a:rPr>
              <a:t>MnSO</a:t>
            </a:r>
            <a:r>
              <a:rPr lang="sr-Latn-CS" sz="2200" baseline="-25000" dirty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sr-Cyrl-CS" sz="2200" dirty="0"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 algn="just">
              <a:spcBef>
                <a:spcPts val="0"/>
              </a:spcBef>
            </a:pPr>
            <a:r>
              <a:rPr lang="sr-Cyrl-CS" sz="2200" dirty="0">
                <a:latin typeface="Times New Roman" pitchFamily="18" charset="0"/>
                <a:cs typeface="Times New Roman" pitchFamily="18" charset="0"/>
              </a:rPr>
              <a:t>2. фосфорну киселину, </a:t>
            </a:r>
            <a:r>
              <a:rPr lang="sr-Latn-CS" sz="2200" dirty="0">
                <a:latin typeface="Times New Roman" pitchFamily="18" charset="0"/>
                <a:cs typeface="Times New Roman" pitchFamily="18" charset="0"/>
              </a:rPr>
              <a:t>H</a:t>
            </a:r>
            <a:r>
              <a:rPr lang="sr-Latn-CS" sz="2200" baseline="-25000" dirty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sr-Latn-CS" sz="2200" dirty="0">
                <a:latin typeface="Times New Roman" pitchFamily="18" charset="0"/>
                <a:cs typeface="Times New Roman" pitchFamily="18" charset="0"/>
              </a:rPr>
              <a:t>PO</a:t>
            </a:r>
            <a:r>
              <a:rPr lang="sr-Latn-CS" sz="2200" baseline="-25000" dirty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200" dirty="0">
                <a:latin typeface="Times New Roman" pitchFamily="18" charset="0"/>
                <a:cs typeface="Times New Roman" pitchFamily="18" charset="0"/>
              </a:rPr>
              <a:t>,</a:t>
            </a:r>
            <a:endParaRPr lang="sr-Cyrl-CS" sz="2200" baseline="-250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spcBef>
                <a:spcPts val="0"/>
              </a:spcBef>
            </a:pPr>
            <a:r>
              <a:rPr lang="sr-Cyrl-CS" sz="2200" dirty="0">
                <a:latin typeface="Times New Roman" pitchFamily="18" charset="0"/>
                <a:cs typeface="Times New Roman" pitchFamily="18" charset="0"/>
              </a:rPr>
              <a:t>3. сумпорну киселину, </a:t>
            </a:r>
            <a:r>
              <a:rPr lang="sr-Latn-CS" sz="2200" dirty="0">
                <a:latin typeface="Times New Roman" pitchFamily="18" charset="0"/>
                <a:cs typeface="Times New Roman" pitchFamily="18" charset="0"/>
              </a:rPr>
              <a:t>H</a:t>
            </a:r>
            <a:r>
              <a:rPr lang="sr-Latn-CS" sz="2200" baseline="-25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sr-Latn-CS" sz="2200" dirty="0">
                <a:latin typeface="Times New Roman" pitchFamily="18" charset="0"/>
                <a:cs typeface="Times New Roman" pitchFamily="18" charset="0"/>
              </a:rPr>
              <a:t>SO</a:t>
            </a:r>
            <a:r>
              <a:rPr lang="sr-Latn-CS" sz="2200" baseline="-25000" dirty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sr-Latn-CS" sz="2200" dirty="0">
                <a:latin typeface="Times New Roman" pitchFamily="18" charset="0"/>
                <a:cs typeface="Times New Roman" pitchFamily="18" charset="0"/>
              </a:rPr>
              <a:t> </a:t>
            </a:r>
            <a:endParaRPr lang="sr-Cyrl-CS" sz="2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Text Box 11"/>
          <p:cNvSpPr txBox="1">
            <a:spLocks noChangeArrowheads="1"/>
          </p:cNvSpPr>
          <p:nvPr/>
        </p:nvSpPr>
        <p:spPr bwMode="auto">
          <a:xfrm>
            <a:off x="185738" y="1280160"/>
            <a:ext cx="8707437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 присуству </a:t>
            </a:r>
            <a:r>
              <a:rPr lang="sr-Latn-CS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MnSO</a:t>
            </a:r>
            <a:r>
              <a:rPr lang="sr-Latn-CS" baseline="-25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r>
              <a:rPr lang="en-US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endParaRPr lang="sr-Cyrl-CS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CS" dirty="0">
                <a:latin typeface="Times New Roman" pitchFamily="18" charset="0"/>
                <a:cs typeface="Times New Roman" pitchFamily="18" charset="0"/>
              </a:rPr>
              <a:t>Повећава се концентрација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Mn</a:t>
            </a:r>
            <a:r>
              <a:rPr lang="ru-RU" baseline="30000" dirty="0">
                <a:latin typeface="Times New Roman" pitchFamily="18" charset="0"/>
                <a:cs typeface="Times New Roman" pitchFamily="18" charset="0"/>
              </a:rPr>
              <a:t>2+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јона, а тиме снижава електродни потенцијал редокс пара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Mn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baseline="-25000" dirty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baseline="30000" dirty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/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Mn</a:t>
            </a:r>
            <a:r>
              <a:rPr lang="ru-RU" baseline="30000" dirty="0">
                <a:latin typeface="Times New Roman" pitchFamily="18" charset="0"/>
                <a:cs typeface="Times New Roman" pitchFamily="18" charset="0"/>
              </a:rPr>
              <a:t>2+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тако да не долази до оксидације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Cl</a:t>
            </a:r>
            <a:r>
              <a:rPr lang="en-US" baseline="30000" dirty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јона, а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може и даље да се оксидују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F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baseline="30000" dirty="0">
                <a:latin typeface="Times New Roman" pitchFamily="18" charset="0"/>
                <a:cs typeface="Times New Roman" pitchFamily="18" charset="0"/>
              </a:rPr>
              <a:t>2+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јони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.</a:t>
            </a:r>
            <a:endParaRPr lang="en-US" baseline="300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026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925563"/>
              </p:ext>
            </p:extLst>
          </p:nvPr>
        </p:nvGraphicFramePr>
        <p:xfrm>
          <a:off x="331788" y="3475038"/>
          <a:ext cx="6707187" cy="901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46" name="Equation" r:id="rId3" imgW="3403440" imgH="457200" progId="Equation.3">
                  <p:embed/>
                </p:oleObj>
              </mc:Choice>
              <mc:Fallback>
                <p:oleObj name="Equation" r:id="rId3" imgW="3403440" imgH="457200" progId="Equation.3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1788" y="3475038"/>
                        <a:ext cx="6707187" cy="9017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27" name="Object 3"/>
          <p:cNvGraphicFramePr>
            <a:graphicFrameLocks noChangeAspect="1"/>
          </p:cNvGraphicFramePr>
          <p:nvPr/>
        </p:nvGraphicFramePr>
        <p:xfrm>
          <a:off x="5029200" y="2743201"/>
          <a:ext cx="2377440" cy="43667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47" name="Equation" r:id="rId5" imgW="1244520" imgH="228600" progId="Equation.3">
                  <p:embed/>
                </p:oleObj>
              </mc:Choice>
              <mc:Fallback>
                <p:oleObj name="Equation" r:id="rId5" imgW="1244520" imgH="22860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29200" y="2743201"/>
                        <a:ext cx="2377440" cy="43667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" name="Object 4"/>
          <p:cNvGraphicFramePr>
            <a:graphicFrameLocks noChangeAspect="1"/>
          </p:cNvGraphicFramePr>
          <p:nvPr/>
        </p:nvGraphicFramePr>
        <p:xfrm>
          <a:off x="2743200" y="5394960"/>
          <a:ext cx="1925637" cy="38512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48" name="Equation" r:id="rId7" imgW="1143000" imgH="228600" progId="Equation.DSMT4">
                  <p:embed/>
                </p:oleObj>
              </mc:Choice>
              <mc:Fallback>
                <p:oleObj name="Equation" r:id="rId7" imgW="1143000" imgH="228600" progId="Equation.DSMT4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43200" y="5394960"/>
                        <a:ext cx="1925637" cy="38512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Object 5"/>
          <p:cNvGraphicFramePr>
            <a:graphicFrameLocks noChangeAspect="1"/>
          </p:cNvGraphicFramePr>
          <p:nvPr/>
        </p:nvGraphicFramePr>
        <p:xfrm>
          <a:off x="2743200" y="4663440"/>
          <a:ext cx="1849582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49" name="Equation" r:id="rId9" imgW="1130040" imgH="279360" progId="Equation.DSMT4">
                  <p:embed/>
                </p:oleObj>
              </mc:Choice>
              <mc:Fallback>
                <p:oleObj name="Equation" r:id="rId9" imgW="1130040" imgH="279360" progId="Equation.DSMT4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43200" y="4663440"/>
                        <a:ext cx="1849582" cy="457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Rectangle 5"/>
          <p:cNvSpPr>
            <a:spLocks noChangeArrowheads="1"/>
          </p:cNvSpPr>
          <p:nvPr/>
        </p:nvSpPr>
        <p:spPr bwMode="auto">
          <a:xfrm>
            <a:off x="457200" y="2743200"/>
            <a:ext cx="4224993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/>
            <a:r>
              <a:rPr lang="de-DE" b="1" dirty="0">
                <a:latin typeface="Times New Roman" pitchFamily="18" charset="0"/>
                <a:cs typeface="Times New Roman" pitchFamily="18" charset="0"/>
              </a:rPr>
              <a:t>MnO</a:t>
            </a:r>
            <a:r>
              <a:rPr lang="de-DE" b="1" baseline="-30000" dirty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de-DE" b="1" baseline="30000" dirty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de-DE" b="1" dirty="0">
                <a:latin typeface="Times New Roman" pitchFamily="18" charset="0"/>
                <a:cs typeface="Times New Roman" pitchFamily="18" charset="0"/>
              </a:rPr>
              <a:t> +5e +8H</a:t>
            </a:r>
            <a:r>
              <a:rPr lang="de-DE" b="1" baseline="30000" dirty="0">
                <a:latin typeface="Times New Roman" pitchFamily="18" charset="0"/>
                <a:cs typeface="Times New Roman" pitchFamily="18" charset="0"/>
              </a:rPr>
              <a:t>+ </a:t>
            </a:r>
            <a:r>
              <a:rPr lang="sl-SI" b="1" dirty="0">
                <a:latin typeface="Times New Roman" pitchFamily="18" charset="0"/>
                <a:cs typeface="Times New Roman" pitchFamily="18" charset="0"/>
                <a:sym typeface="Wingdings 3" pitchFamily="18" charset="2"/>
              </a:rPr>
              <a:t></a:t>
            </a:r>
            <a:r>
              <a:rPr lang="de-DE" b="1" baseline="30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b="1" dirty="0">
                <a:latin typeface="Times New Roman" pitchFamily="18" charset="0"/>
                <a:cs typeface="Times New Roman" pitchFamily="18" charset="0"/>
              </a:rPr>
              <a:t>   Mn</a:t>
            </a:r>
            <a:r>
              <a:rPr lang="de-DE" b="1" baseline="30000" dirty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2+</a:t>
            </a:r>
            <a:r>
              <a:rPr lang="de-DE" b="1" dirty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 + 4H</a:t>
            </a:r>
            <a:r>
              <a:rPr lang="de-DE" b="1" baseline="-30000" dirty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2</a:t>
            </a:r>
            <a:r>
              <a:rPr lang="de-DE" b="1" dirty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O     </a:t>
            </a:r>
            <a:endParaRPr lang="en-US" b="1" dirty="0">
              <a:latin typeface="Times New Roman" pitchFamily="18" charset="0"/>
              <a:cs typeface="Times New Roman" pitchFamily="18" charset="0"/>
              <a:sym typeface="Symbol" pitchFamily="18" charset="2"/>
            </a:endParaRPr>
          </a:p>
        </p:txBody>
      </p:sp>
      <p:sp>
        <p:nvSpPr>
          <p:cNvPr id="10" name="Rectangle 12"/>
          <p:cNvSpPr>
            <a:spLocks noChangeArrowheads="1"/>
          </p:cNvSpPr>
          <p:nvPr/>
        </p:nvSpPr>
        <p:spPr bwMode="auto">
          <a:xfrm>
            <a:off x="457200" y="4663440"/>
            <a:ext cx="2034531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 b="1" dirty="0">
                <a:latin typeface="Times New Roman" pitchFamily="18" charset="0"/>
                <a:cs typeface="Times New Roman" pitchFamily="18" charset="0"/>
              </a:rPr>
              <a:t>Cl</a:t>
            </a:r>
            <a:r>
              <a:rPr lang="en-US" b="1" baseline="-25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 +2e </a:t>
            </a:r>
            <a:r>
              <a:rPr lang="sl-SI" b="1" dirty="0">
                <a:latin typeface="Times New Roman" pitchFamily="18" charset="0"/>
                <a:cs typeface="Times New Roman" pitchFamily="18" charset="0"/>
                <a:sym typeface="Wingdings 3" pitchFamily="18" charset="2"/>
              </a:rPr>
              <a:t>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 2Cl</a:t>
            </a:r>
            <a:r>
              <a:rPr lang="en-US" b="1" baseline="30000" dirty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-</a:t>
            </a:r>
            <a:r>
              <a:rPr lang="en-US" b="1" dirty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    </a:t>
            </a:r>
          </a:p>
        </p:txBody>
      </p:sp>
      <p:sp>
        <p:nvSpPr>
          <p:cNvPr id="11" name="Rectangle 6"/>
          <p:cNvSpPr>
            <a:spLocks noChangeArrowheads="1"/>
          </p:cNvSpPr>
          <p:nvPr/>
        </p:nvSpPr>
        <p:spPr bwMode="auto">
          <a:xfrm>
            <a:off x="457200" y="5394960"/>
            <a:ext cx="1801815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/>
            <a:r>
              <a:rPr lang="de-DE" b="1" dirty="0">
                <a:latin typeface="Times New Roman" pitchFamily="18" charset="0"/>
                <a:cs typeface="Times New Roman" pitchFamily="18" charset="0"/>
              </a:rPr>
              <a:t>Fe</a:t>
            </a:r>
            <a:r>
              <a:rPr lang="de-DE" b="1" baseline="30000" dirty="0">
                <a:latin typeface="Times New Roman" pitchFamily="18" charset="0"/>
                <a:cs typeface="Times New Roman" pitchFamily="18" charset="0"/>
              </a:rPr>
              <a:t>3+</a:t>
            </a:r>
            <a:r>
              <a:rPr lang="de-DE" b="1" dirty="0">
                <a:latin typeface="Times New Roman" pitchFamily="18" charset="0"/>
                <a:cs typeface="Times New Roman" pitchFamily="18" charset="0"/>
              </a:rPr>
              <a:t>+e </a:t>
            </a:r>
            <a:r>
              <a:rPr lang="sl-SI" b="1" dirty="0">
                <a:latin typeface="Times New Roman" pitchFamily="18" charset="0"/>
                <a:cs typeface="Times New Roman" pitchFamily="18" charset="0"/>
                <a:sym typeface="Wingdings 3" pitchFamily="18" charset="2"/>
              </a:rPr>
              <a:t></a:t>
            </a:r>
            <a:r>
              <a:rPr lang="de-DE" b="1" dirty="0">
                <a:latin typeface="Times New Roman" pitchFamily="18" charset="0"/>
                <a:cs typeface="Times New Roman" pitchFamily="18" charset="0"/>
              </a:rPr>
              <a:t>  Fe</a:t>
            </a:r>
            <a:r>
              <a:rPr lang="de-DE" b="1" baseline="30000" dirty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2+</a:t>
            </a:r>
            <a:r>
              <a:rPr lang="de-DE" b="1" dirty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                     </a:t>
            </a:r>
            <a:endParaRPr lang="en-US" b="1" dirty="0">
              <a:latin typeface="Times New Roman" pitchFamily="18" charset="0"/>
              <a:cs typeface="Times New Roman" pitchFamily="18" charset="0"/>
              <a:sym typeface="Symbol" pitchFamily="18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4" name="Rectangle 5"/>
          <p:cNvSpPr>
            <a:spLocks noChangeArrowheads="1"/>
          </p:cNvSpPr>
          <p:nvPr/>
        </p:nvSpPr>
        <p:spPr bwMode="auto">
          <a:xfrm>
            <a:off x="182880" y="1280160"/>
            <a:ext cx="8640762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 присуству </a:t>
            </a:r>
            <a:r>
              <a:rPr lang="sr-Latn-CS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H</a:t>
            </a:r>
            <a:r>
              <a:rPr lang="sr-Latn-CS" baseline="-25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sr-Latn-CS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PO</a:t>
            </a:r>
            <a:r>
              <a:rPr lang="sr-Latn-CS" baseline="-25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r>
              <a:rPr lang="en-US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endParaRPr lang="sr-Cyrl-CS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CS" dirty="0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езуј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у се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настали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Fе</a:t>
            </a:r>
            <a:r>
              <a:rPr lang="en-US" baseline="30000" dirty="0">
                <a:latin typeface="Times New Roman" pitchFamily="18" charset="0"/>
                <a:cs typeface="Times New Roman" pitchFamily="18" charset="0"/>
              </a:rPr>
              <a:t>3+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јони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стабилне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фосфато-комплексе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, чиме се снижава концентрација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Fе</a:t>
            </a:r>
            <a:r>
              <a:rPr lang="en-US" baseline="30000" dirty="0">
                <a:latin typeface="Times New Roman" pitchFamily="18" charset="0"/>
                <a:cs typeface="Times New Roman" pitchFamily="18" charset="0"/>
              </a:rPr>
              <a:t>3+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јон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а,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што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доводи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до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снижава електродни потенцијал редокс пара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Fе</a:t>
            </a:r>
            <a:r>
              <a:rPr lang="en-US" baseline="30000" dirty="0">
                <a:latin typeface="Times New Roman" pitchFamily="18" charset="0"/>
                <a:cs typeface="Times New Roman" pitchFamily="18" charset="0"/>
              </a:rPr>
              <a:t>3+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/Fе</a:t>
            </a:r>
            <a:r>
              <a:rPr lang="en-US" baseline="30000" dirty="0">
                <a:latin typeface="Times New Roman" pitchFamily="18" charset="0"/>
                <a:cs typeface="Times New Roman" pitchFamily="18" charset="0"/>
              </a:rPr>
              <a:t>2+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чиме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 се успоставља потребна разлика потенцијала два редокс система, а тиме и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реакција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постаје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квантитативнија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јавља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већи  скок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потенцијала на ЗТТ. 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2776" name="Rectangle 1"/>
          <p:cNvSpPr>
            <a:spLocks noChangeArrowheads="1"/>
          </p:cNvSpPr>
          <p:nvPr/>
        </p:nvSpPr>
        <p:spPr bwMode="auto">
          <a:xfrm>
            <a:off x="182880" y="4663440"/>
            <a:ext cx="864235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spcAft>
                <a:spcPts val="0"/>
              </a:spcAft>
            </a:pPr>
            <a:r>
              <a:rPr lang="sr-Cyrl-CS" dirty="0">
                <a:latin typeface="Times New Roman" pitchFamily="18" charset="0"/>
                <a:cs typeface="Times New Roman" pitchFamily="18" charset="0"/>
              </a:rPr>
              <a:t>Друга улога </a:t>
            </a:r>
            <a:r>
              <a:rPr lang="sr-Latn-CS" dirty="0">
                <a:latin typeface="Times New Roman" pitchFamily="18" charset="0"/>
                <a:cs typeface="Times New Roman" pitchFamily="18" charset="0"/>
              </a:rPr>
              <a:t>H</a:t>
            </a:r>
            <a:r>
              <a:rPr lang="sr-Latn-CS" baseline="-25000" dirty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sr-Latn-CS" dirty="0">
                <a:latin typeface="Times New Roman" pitchFamily="18" charset="0"/>
                <a:cs typeface="Times New Roman" pitchFamily="18" charset="0"/>
              </a:rPr>
              <a:t>PO</a:t>
            </a:r>
            <a:r>
              <a:rPr lang="sr-Latn-CS" baseline="-25000" dirty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: </a:t>
            </a:r>
            <a:endParaRPr lang="sr-Cyrl-CS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spcAft>
                <a:spcPts val="600"/>
              </a:spcAft>
            </a:pPr>
            <a:r>
              <a:rPr lang="sr-Cyrl-CS" dirty="0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астали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Fе</a:t>
            </a:r>
            <a:r>
              <a:rPr lang="en-US" baseline="30000" dirty="0">
                <a:latin typeface="Times New Roman" pitchFamily="18" charset="0"/>
                <a:cs typeface="Times New Roman" pitchFamily="18" charset="0"/>
              </a:rPr>
              <a:t>3+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јони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би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ометали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одређивање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ТЕ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јер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би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наградили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жути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комплекс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присутним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Cl</a:t>
            </a:r>
            <a:r>
              <a:rPr lang="en-US" baseline="30000" dirty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јонима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фосфато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комплекси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Fе</a:t>
            </a:r>
            <a:r>
              <a:rPr lang="en-US" baseline="30000" dirty="0">
                <a:latin typeface="Times New Roman" pitchFamily="18" charset="0"/>
                <a:cs typeface="Times New Roman" pitchFamily="18" charset="0"/>
              </a:rPr>
              <a:t>3+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јона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су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безбојни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). </a:t>
            </a:r>
          </a:p>
        </p:txBody>
      </p:sp>
      <p:graphicFrame>
        <p:nvGraphicFramePr>
          <p:cNvPr id="2049" name="Object 1"/>
          <p:cNvGraphicFramePr>
            <a:graphicFrameLocks noChangeAspect="1"/>
          </p:cNvGraphicFramePr>
          <p:nvPr/>
        </p:nvGraphicFramePr>
        <p:xfrm>
          <a:off x="457200" y="3840480"/>
          <a:ext cx="3265717" cy="914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07" name="Equation" r:id="rId3" imgW="1904760" imgH="533160" progId="Equation.DSMT4">
                  <p:embed/>
                </p:oleObj>
              </mc:Choice>
              <mc:Fallback>
                <p:oleObj name="Equation" r:id="rId3" imgW="1904760" imgH="533160" progId="Equation.DSMT4">
                  <p:embed/>
                  <p:pic>
                    <p:nvPicPr>
                      <p:cNvPr id="0" name="Picture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" y="3840480"/>
                        <a:ext cx="3265717" cy="914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Rectangle 6"/>
          <p:cNvSpPr>
            <a:spLocks noChangeArrowheads="1"/>
          </p:cNvSpPr>
          <p:nvPr/>
        </p:nvSpPr>
        <p:spPr bwMode="auto">
          <a:xfrm>
            <a:off x="457200" y="3291840"/>
            <a:ext cx="1801815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/>
            <a:r>
              <a:rPr lang="de-DE" b="1" dirty="0">
                <a:latin typeface="Times New Roman" pitchFamily="18" charset="0"/>
                <a:cs typeface="Times New Roman" pitchFamily="18" charset="0"/>
              </a:rPr>
              <a:t>Fe</a:t>
            </a:r>
            <a:r>
              <a:rPr lang="de-DE" b="1" baseline="30000" dirty="0">
                <a:latin typeface="Times New Roman" pitchFamily="18" charset="0"/>
                <a:cs typeface="Times New Roman" pitchFamily="18" charset="0"/>
              </a:rPr>
              <a:t>3+</a:t>
            </a:r>
            <a:r>
              <a:rPr lang="de-DE" b="1" dirty="0">
                <a:latin typeface="Times New Roman" pitchFamily="18" charset="0"/>
                <a:cs typeface="Times New Roman" pitchFamily="18" charset="0"/>
              </a:rPr>
              <a:t>+e </a:t>
            </a:r>
            <a:r>
              <a:rPr lang="sl-SI" b="1" dirty="0">
                <a:latin typeface="Times New Roman" pitchFamily="18" charset="0"/>
                <a:cs typeface="Times New Roman" pitchFamily="18" charset="0"/>
                <a:sym typeface="Wingdings 3" pitchFamily="18" charset="2"/>
              </a:rPr>
              <a:t></a:t>
            </a:r>
            <a:r>
              <a:rPr lang="de-DE" b="1" dirty="0">
                <a:latin typeface="Times New Roman" pitchFamily="18" charset="0"/>
                <a:cs typeface="Times New Roman" pitchFamily="18" charset="0"/>
              </a:rPr>
              <a:t>  Fe</a:t>
            </a:r>
            <a:r>
              <a:rPr lang="de-DE" b="1" baseline="30000" dirty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2+</a:t>
            </a:r>
            <a:r>
              <a:rPr lang="de-DE" b="1" dirty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                     </a:t>
            </a:r>
            <a:endParaRPr lang="en-US" b="1" dirty="0">
              <a:latin typeface="Times New Roman" pitchFamily="18" charset="0"/>
              <a:cs typeface="Times New Roman" pitchFamily="18" charset="0"/>
              <a:sym typeface="Symbol" pitchFamily="18" charset="2"/>
            </a:endParaRPr>
          </a:p>
        </p:txBody>
      </p:sp>
      <p:graphicFrame>
        <p:nvGraphicFramePr>
          <p:cNvPr id="2050" name="Object 4"/>
          <p:cNvGraphicFramePr>
            <a:graphicFrameLocks noChangeAspect="1"/>
          </p:cNvGraphicFramePr>
          <p:nvPr/>
        </p:nvGraphicFramePr>
        <p:xfrm>
          <a:off x="3108960" y="3291840"/>
          <a:ext cx="1925638" cy="3857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08" name="Equation" r:id="rId5" imgW="1143000" imgH="228600" progId="Equation.DSMT4">
                  <p:embed/>
                </p:oleObj>
              </mc:Choice>
              <mc:Fallback>
                <p:oleObj name="Equation" r:id="rId5" imgW="1143000" imgH="228600" progId="Equation.DSMT4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08960" y="3291840"/>
                        <a:ext cx="1925638" cy="3857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Text Box 12"/>
          <p:cNvSpPr txBox="1">
            <a:spLocks noChangeArrowheads="1"/>
          </p:cNvSpPr>
          <p:nvPr/>
        </p:nvSpPr>
        <p:spPr bwMode="auto">
          <a:xfrm>
            <a:off x="182880" y="5760720"/>
            <a:ext cx="8640762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sr-Cyrl-CS" sz="1800" dirty="0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en-US" sz="1800" dirty="0" err="1">
                <a:latin typeface="Times New Roman" pitchFamily="18" charset="0"/>
                <a:cs typeface="Times New Roman" pitchFamily="18" charset="0"/>
              </a:rPr>
              <a:t>акон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dirty="0" err="1">
                <a:latin typeface="Times New Roman" pitchFamily="18" charset="0"/>
                <a:cs typeface="Times New Roman" pitchFamily="18" charset="0"/>
              </a:rPr>
              <a:t>додатка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dirty="0" err="1">
                <a:latin typeface="Times New Roman" pitchFamily="18" charset="0"/>
                <a:cs typeface="Times New Roman" pitchFamily="18" charset="0"/>
              </a:rPr>
              <a:t>заштитног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dirty="0" err="1">
                <a:latin typeface="Times New Roman" pitchFamily="18" charset="0"/>
                <a:cs typeface="Times New Roman" pitchFamily="18" charset="0"/>
              </a:rPr>
              <a:t>реагенса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dirty="0" err="1">
                <a:latin typeface="Times New Roman" pitchFamily="18" charset="0"/>
                <a:cs typeface="Times New Roman" pitchFamily="18" charset="0"/>
              </a:rPr>
              <a:t>титрација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dirty="0" err="1">
                <a:latin typeface="Times New Roman" pitchFamily="18" charset="0"/>
                <a:cs typeface="Times New Roman" pitchFamily="18" charset="0"/>
              </a:rPr>
              <a:t>Fе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(II) </a:t>
            </a:r>
            <a:r>
              <a:rPr lang="en-US" sz="1800" dirty="0" err="1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dirty="0" err="1">
                <a:latin typeface="Times New Roman" pitchFamily="18" charset="0"/>
                <a:cs typeface="Times New Roman" pitchFamily="18" charset="0"/>
              </a:rPr>
              <a:t>врши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dirty="0" err="1">
                <a:latin typeface="Times New Roman" pitchFamily="18" charset="0"/>
                <a:cs typeface="Times New Roman" pitchFamily="18" charset="0"/>
              </a:rPr>
              <a:t>одмах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1800" dirty="0" err="1">
                <a:latin typeface="Times New Roman" pitchFamily="18" charset="0"/>
                <a:cs typeface="Times New Roman" pitchFamily="18" charset="0"/>
              </a:rPr>
              <a:t>јер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dirty="0" err="1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1800" dirty="0" err="1">
                <a:latin typeface="Times New Roman" pitchFamily="18" charset="0"/>
                <a:cs typeface="Times New Roman" pitchFamily="18" charset="0"/>
              </a:rPr>
              <a:t>због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dirty="0" err="1">
                <a:latin typeface="Times New Roman" pitchFamily="18" charset="0"/>
                <a:cs typeface="Times New Roman" pitchFamily="18" charset="0"/>
              </a:rPr>
              <a:t>снижавања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dirty="0" err="1">
                <a:latin typeface="Times New Roman" pitchFamily="18" charset="0"/>
                <a:cs typeface="Times New Roman" pitchFamily="18" charset="0"/>
              </a:rPr>
              <a:t>редоx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dirty="0" err="1">
                <a:latin typeface="Times New Roman" pitchFamily="18" charset="0"/>
                <a:cs typeface="Times New Roman" pitchFamily="18" charset="0"/>
              </a:rPr>
              <a:t>потенцијала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Fе</a:t>
            </a:r>
            <a:r>
              <a:rPr lang="en-US" sz="1800" baseline="30000" dirty="0">
                <a:latin typeface="Times New Roman" pitchFamily="18" charset="0"/>
                <a:cs typeface="Times New Roman" pitchFamily="18" charset="0"/>
              </a:rPr>
              <a:t>3+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/Fе</a:t>
            </a:r>
            <a:r>
              <a:rPr lang="en-US" sz="1800" baseline="30000" dirty="0">
                <a:latin typeface="Times New Roman" pitchFamily="18" charset="0"/>
                <a:cs typeface="Times New Roman" pitchFamily="18" charset="0"/>
              </a:rPr>
              <a:t>2+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n-US" sz="1800" baseline="30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dirty="0" err="1">
                <a:latin typeface="Times New Roman" pitchFamily="18" charset="0"/>
                <a:cs typeface="Times New Roman" pitchFamily="18" charset="0"/>
              </a:rPr>
              <a:t>његова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dirty="0" err="1">
                <a:latin typeface="Times New Roman" pitchFamily="18" charset="0"/>
                <a:cs typeface="Times New Roman" pitchFamily="18" charset="0"/>
              </a:rPr>
              <a:t>оксидација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dirty="0" err="1">
                <a:latin typeface="Times New Roman" pitchFamily="18" charset="0"/>
                <a:cs typeface="Times New Roman" pitchFamily="18" charset="0"/>
              </a:rPr>
              <a:t>ваздушним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dirty="0" err="1">
                <a:latin typeface="Times New Roman" pitchFamily="18" charset="0"/>
                <a:cs typeface="Times New Roman" pitchFamily="18" charset="0"/>
              </a:rPr>
              <a:t>кисеоником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dirty="0" err="1">
                <a:latin typeface="Times New Roman" pitchFamily="18" charset="0"/>
                <a:cs typeface="Times New Roman" pitchFamily="18" charset="0"/>
              </a:rPr>
              <a:t>олакшана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sz="1800" dirty="0" err="1">
                <a:latin typeface="Times New Roman" pitchFamily="18" charset="0"/>
                <a:cs typeface="Times New Roman" pitchFamily="18" charset="0"/>
              </a:rPr>
              <a:t>присуству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dirty="0" err="1">
                <a:latin typeface="Times New Roman" pitchFamily="18" charset="0"/>
                <a:cs typeface="Times New Roman" pitchFamily="18" charset="0"/>
              </a:rPr>
              <a:t>фосфорне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dirty="0" err="1">
                <a:latin typeface="Times New Roman" pitchFamily="18" charset="0"/>
                <a:cs typeface="Times New Roman" pitchFamily="18" charset="0"/>
              </a:rPr>
              <a:t>киселине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ext Box 6"/>
          <p:cNvSpPr txBox="1">
            <a:spLocks noChangeArrowheads="1"/>
          </p:cNvSpPr>
          <p:nvPr/>
        </p:nvSpPr>
        <p:spPr bwMode="auto">
          <a:xfrm>
            <a:off x="182881" y="1828800"/>
            <a:ext cx="8713475" cy="1785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/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По Волхардовом поступку, манган(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II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)-јони се оксидују калијум-перманганатом до 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соли </a:t>
            </a:r>
            <a:r>
              <a:rPr lang="sr-Cyrl-CS" sz="2200" dirty="0">
                <a:latin typeface="Times New Roman" pitchFamily="18" charset="0"/>
                <a:cs typeface="Times New Roman" pitchFamily="18" charset="0"/>
                <a:sym typeface="Wingdings 3" pitchFamily="18" charset="2"/>
              </a:rPr>
              <a:t>манган</a:t>
            </a:r>
            <a:r>
              <a:rPr lang="en-US" sz="2200" dirty="0">
                <a:latin typeface="Times New Roman" pitchFamily="18" charset="0"/>
                <a:cs typeface="Times New Roman" pitchFamily="18" charset="0"/>
                <a:sym typeface="Wingdings 3" pitchFamily="18" charset="2"/>
              </a:rPr>
              <a:t>a</a:t>
            </a:r>
            <a:r>
              <a:rPr lang="sr-Cyrl-CS" sz="2200" dirty="0">
                <a:latin typeface="Times New Roman" pitchFamily="18" charset="0"/>
                <a:cs typeface="Times New Roman" pitchFamily="18" charset="0"/>
                <a:sym typeface="Wingdings 3" pitchFamily="18" charset="2"/>
              </a:rPr>
              <a:t>сте киселине, а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перманганат се такође редукује до 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  <a:sym typeface="Wingdings 3" pitchFamily="18" charset="2"/>
              </a:rPr>
              <a:t>соли </a:t>
            </a:r>
            <a:r>
              <a:rPr lang="sr-Cyrl-CS" sz="2200" dirty="0">
                <a:latin typeface="Times New Roman" pitchFamily="18" charset="0"/>
                <a:cs typeface="Times New Roman" pitchFamily="18" charset="0"/>
                <a:sym typeface="Wingdings 3" pitchFamily="18" charset="2"/>
              </a:rPr>
              <a:t>манганасте киселине.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 Пошто се реакција изводи у алкалној средини, градила би се со ове киселине са манганом, мангано-манганит (</a:t>
            </a:r>
            <a:r>
              <a:rPr lang="sl-SI" sz="2200" dirty="0">
                <a:latin typeface="Times New Roman" pitchFamily="18" charset="0"/>
                <a:cs typeface="Times New Roman" pitchFamily="18" charset="0"/>
                <a:sym typeface="Wingdings 3" pitchFamily="18" charset="2"/>
              </a:rPr>
              <a:t>Mn</a:t>
            </a:r>
            <a:r>
              <a:rPr lang="en-US" sz="2200" dirty="0">
                <a:latin typeface="Times New Roman" pitchFamily="18" charset="0"/>
                <a:cs typeface="Times New Roman" pitchFamily="18" charset="0"/>
                <a:sym typeface="Wingdings 3" pitchFamily="18" charset="2"/>
              </a:rPr>
              <a:t>MnO</a:t>
            </a:r>
            <a:r>
              <a:rPr lang="en-US" sz="2200" baseline="-25000" dirty="0">
                <a:latin typeface="Times New Roman" pitchFamily="18" charset="0"/>
                <a:cs typeface="Times New Roman" pitchFamily="18" charset="0"/>
                <a:sym typeface="Wingdings 3" pitchFamily="18" charset="2"/>
              </a:rPr>
              <a:t>3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). </a:t>
            </a:r>
            <a:endParaRPr lang="en-US" sz="2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4819" name="Text Box 7"/>
          <p:cNvSpPr txBox="1">
            <a:spLocks noChangeArrowheads="1"/>
          </p:cNvSpPr>
          <p:nvPr/>
        </p:nvSpPr>
        <p:spPr bwMode="auto">
          <a:xfrm>
            <a:off x="182880" y="4114800"/>
            <a:ext cx="8642350" cy="11079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sr-Cyrl-CS" sz="2200" dirty="0">
                <a:latin typeface="Times New Roman" pitchFamily="18" charset="0"/>
                <a:cs typeface="Times New Roman" pitchFamily="18" charset="0"/>
              </a:rPr>
              <a:t>Да не би настала нерастворна манганова со </a:t>
            </a:r>
            <a:r>
              <a:rPr lang="sl-SI" sz="2200" dirty="0">
                <a:latin typeface="Times New Roman" pitchFamily="18" charset="0"/>
                <a:cs typeface="Times New Roman" pitchFamily="18" charset="0"/>
                <a:sym typeface="Wingdings 3" pitchFamily="18" charset="2"/>
              </a:rPr>
              <a:t>Mn</a:t>
            </a:r>
            <a:r>
              <a:rPr lang="en-US" sz="2200" dirty="0">
                <a:latin typeface="Times New Roman" pitchFamily="18" charset="0"/>
                <a:cs typeface="Times New Roman" pitchFamily="18" charset="0"/>
                <a:sym typeface="Wingdings 3" pitchFamily="18" charset="2"/>
              </a:rPr>
              <a:t>MnO</a:t>
            </a:r>
            <a:r>
              <a:rPr lang="en-US" sz="2200" baseline="-25000" dirty="0">
                <a:latin typeface="Times New Roman" pitchFamily="18" charset="0"/>
                <a:cs typeface="Times New Roman" pitchFamily="18" charset="0"/>
                <a:sym typeface="Wingdings 3" pitchFamily="18" charset="2"/>
              </a:rPr>
              <a:t>3</a:t>
            </a:r>
            <a:r>
              <a:rPr lang="en-US" sz="2200" dirty="0">
                <a:latin typeface="Times New Roman" pitchFamily="18" charset="0"/>
                <a:cs typeface="Times New Roman" pitchFamily="18" charset="0"/>
                <a:sym typeface="Wingdings 3" pitchFamily="18" charset="2"/>
              </a:rPr>
              <a:t>, </a:t>
            </a:r>
            <a:r>
              <a:rPr lang="sr-Cyrl-CS" sz="2200" dirty="0">
                <a:latin typeface="Times New Roman" pitchFamily="18" charset="0"/>
                <a:cs typeface="Times New Roman" pitchFamily="18" charset="0"/>
                <a:sym typeface="Wingdings 3" pitchFamily="18" charset="2"/>
              </a:rPr>
              <a:t>у раствор се додаје </a:t>
            </a:r>
            <a:r>
              <a:rPr lang="sr-Latn-CS" sz="2200" dirty="0">
                <a:latin typeface="Times New Roman" pitchFamily="18" charset="0"/>
                <a:cs typeface="Times New Roman" pitchFamily="18" charset="0"/>
              </a:rPr>
              <a:t>ZnO</a:t>
            </a:r>
            <a:r>
              <a:rPr lang="sr-Cyrl-CS" sz="2200" dirty="0">
                <a:latin typeface="Times New Roman" pitchFamily="18" charset="0"/>
                <a:cs typeface="Times New Roman" pitchFamily="18" charset="0"/>
              </a:rPr>
              <a:t> који са </a:t>
            </a:r>
            <a:r>
              <a:rPr lang="sr-Cyrl-CS" sz="2200" dirty="0">
                <a:latin typeface="Times New Roman" pitchFamily="18" charset="0"/>
                <a:cs typeface="Times New Roman" pitchFamily="18" charset="0"/>
                <a:sym typeface="Wingdings 3" pitchFamily="18" charset="2"/>
              </a:rPr>
              <a:t>манганастом киселином гради теже растворно једињење </a:t>
            </a:r>
            <a:r>
              <a:rPr lang="en-US" sz="2200" dirty="0">
                <a:latin typeface="Times New Roman" pitchFamily="18" charset="0"/>
                <a:cs typeface="Times New Roman" pitchFamily="18" charset="0"/>
                <a:sym typeface="Wingdings 3" pitchFamily="18" charset="2"/>
              </a:rPr>
              <a:t>Z</a:t>
            </a:r>
            <a:r>
              <a:rPr lang="sl-SI" sz="2200" dirty="0">
                <a:latin typeface="Times New Roman" pitchFamily="18" charset="0"/>
                <a:cs typeface="Times New Roman" pitchFamily="18" charset="0"/>
                <a:sym typeface="Wingdings 3" pitchFamily="18" charset="2"/>
              </a:rPr>
              <a:t>n</a:t>
            </a:r>
            <a:r>
              <a:rPr lang="en-US" sz="2200" dirty="0">
                <a:latin typeface="Times New Roman" pitchFamily="18" charset="0"/>
                <a:cs typeface="Times New Roman" pitchFamily="18" charset="0"/>
                <a:sym typeface="Wingdings 3" pitchFamily="18" charset="2"/>
              </a:rPr>
              <a:t>MnO</a:t>
            </a:r>
            <a:r>
              <a:rPr lang="en-US" sz="2200" baseline="-25000" dirty="0">
                <a:latin typeface="Times New Roman" pitchFamily="18" charset="0"/>
                <a:cs typeface="Times New Roman" pitchFamily="18" charset="0"/>
                <a:sym typeface="Wingdings 3" pitchFamily="18" charset="2"/>
              </a:rPr>
              <a:t>3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  <a:sym typeface="Wingdings 3" pitchFamily="18" charset="2"/>
              </a:rPr>
              <a:t>, који такође обезбеђује и алкалну средину</a:t>
            </a:r>
            <a:r>
              <a:rPr lang="sr-Latn-CS" sz="2200" dirty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2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4821" name="Text Box 9"/>
          <p:cNvSpPr txBox="1">
            <a:spLocks noChangeArrowheads="1"/>
          </p:cNvSpPr>
          <p:nvPr/>
        </p:nvSpPr>
        <p:spPr bwMode="auto">
          <a:xfrm>
            <a:off x="519113" y="4935538"/>
            <a:ext cx="184150" cy="430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 sz="22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4822" name="Text Box 10"/>
          <p:cNvSpPr txBox="1">
            <a:spLocks noChangeArrowheads="1"/>
          </p:cNvSpPr>
          <p:nvPr/>
        </p:nvSpPr>
        <p:spPr bwMode="auto">
          <a:xfrm>
            <a:off x="182880" y="5303520"/>
            <a:ext cx="8642350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После сваког додавања тирационог средства (</a:t>
            </a:r>
            <a:r>
              <a:rPr lang="sr-Latn-CS" dirty="0">
                <a:latin typeface="Times New Roman" pitchFamily="18" charset="0"/>
                <a:cs typeface="Times New Roman" pitchFamily="18" charset="0"/>
              </a:rPr>
              <a:t>KMnO</a:t>
            </a:r>
            <a:r>
              <a:rPr lang="sr-Latn-CS" baseline="-25000" dirty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sr-Latn-C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раствор треба добро промућкати и оставити да се талог слегне (</a:t>
            </a:r>
            <a:r>
              <a:rPr lang="en-US" dirty="0">
                <a:latin typeface="Times New Roman" pitchFamily="18" charset="0"/>
                <a:cs typeface="Times New Roman" pitchFamily="18" charset="0"/>
                <a:sym typeface="Wingdings 3" pitchFamily="18" charset="2"/>
              </a:rPr>
              <a:t>Z</a:t>
            </a:r>
            <a:r>
              <a:rPr lang="sl-SI" dirty="0">
                <a:latin typeface="Times New Roman" pitchFamily="18" charset="0"/>
                <a:cs typeface="Times New Roman" pitchFamily="18" charset="0"/>
                <a:sym typeface="Wingdings 3" pitchFamily="18" charset="2"/>
              </a:rPr>
              <a:t>n</a:t>
            </a:r>
            <a:r>
              <a:rPr lang="en-US" dirty="0">
                <a:latin typeface="Times New Roman" pitchFamily="18" charset="0"/>
                <a:cs typeface="Times New Roman" pitchFamily="18" charset="0"/>
                <a:sym typeface="Wingdings 3" pitchFamily="18" charset="2"/>
              </a:rPr>
              <a:t>MnO</a:t>
            </a:r>
            <a:r>
              <a:rPr lang="en-US" baseline="-25000" dirty="0">
                <a:latin typeface="Times New Roman" pitchFamily="18" charset="0"/>
                <a:cs typeface="Times New Roman" pitchFamily="18" charset="0"/>
                <a:sym typeface="Wingdings 3" pitchFamily="18" charset="2"/>
              </a:rPr>
              <a:t>3</a:t>
            </a:r>
            <a:r>
              <a:rPr lang="sr-Cyrl-CS" dirty="0">
                <a:latin typeface="Times New Roman" pitchFamily="18" charset="0"/>
                <a:cs typeface="Times New Roman" pitchFamily="18" charset="0"/>
                <a:sym typeface="Wingdings 3" pitchFamily="18" charset="2"/>
              </a:rPr>
              <a:t>). У бистром делу раствора изнад талога  </a:t>
            </a:r>
            <a:r>
              <a:rPr lang="ru-RU" dirty="0">
                <a:latin typeface="Times New Roman" pitchFamily="18" charset="0"/>
                <a:cs typeface="Times New Roman" pitchFamily="18" charset="0"/>
                <a:sym typeface="Wingdings 3" pitchFamily="18" charset="2"/>
              </a:rPr>
              <a:t>т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реба да се примети прво ружичасто обојење, које је индикација ЗТТ. </a:t>
            </a:r>
          </a:p>
        </p:txBody>
      </p:sp>
      <p:sp>
        <p:nvSpPr>
          <p:cNvPr id="34823" name="TextBox 7"/>
          <p:cNvSpPr txBox="1">
            <a:spLocks noChangeArrowheads="1"/>
          </p:cNvSpPr>
          <p:nvPr/>
        </p:nvSpPr>
        <p:spPr bwMode="auto">
          <a:xfrm>
            <a:off x="359814" y="918057"/>
            <a:ext cx="864108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sr-Cyrl-RS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Перманганометријско</a:t>
            </a:r>
            <a:r>
              <a:rPr lang="en-US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b="1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oдређивање</a:t>
            </a:r>
            <a:r>
              <a:rPr lang="en-US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r>
              <a:rPr lang="en-US" sz="2800" b="1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мангана</a:t>
            </a:r>
            <a:r>
              <a:rPr lang="en-US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b="1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</a:t>
            </a:r>
            <a:r>
              <a:rPr lang="en-US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b="1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Волхарду</a:t>
            </a:r>
            <a:endParaRPr lang="en-US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4824" name="Rectangle 8"/>
          <p:cNvSpPr>
            <a:spLocks noChangeArrowheads="1"/>
          </p:cNvSpPr>
          <p:nvPr/>
        </p:nvSpPr>
        <p:spPr bwMode="auto">
          <a:xfrm>
            <a:off x="914400" y="3657600"/>
            <a:ext cx="720090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sr-Latn-CS" sz="2200" b="1" dirty="0">
                <a:latin typeface="Times New Roman" pitchFamily="18" charset="0"/>
                <a:cs typeface="Times New Roman" pitchFamily="18" charset="0"/>
              </a:rPr>
              <a:t>3Mn</a:t>
            </a:r>
            <a:r>
              <a:rPr lang="sr-Latn-CS" sz="2200" b="1" baseline="30000" dirty="0">
                <a:latin typeface="Times New Roman" pitchFamily="18" charset="0"/>
                <a:cs typeface="Times New Roman" pitchFamily="18" charset="0"/>
              </a:rPr>
              <a:t>2+</a:t>
            </a:r>
            <a:r>
              <a:rPr lang="sr-Latn-CS" sz="2200" b="1" dirty="0">
                <a:latin typeface="Times New Roman" pitchFamily="18" charset="0"/>
                <a:cs typeface="Times New Roman" pitchFamily="18" charset="0"/>
              </a:rPr>
              <a:t> +2MnO</a:t>
            </a:r>
            <a:r>
              <a:rPr lang="sr-Latn-CS" sz="2200" b="1" baseline="-25000" dirty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sr-Latn-CS" sz="2200" b="1" baseline="30000" dirty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sr-Latn-CS" sz="2200" b="1" dirty="0">
                <a:latin typeface="Times New Roman" pitchFamily="18" charset="0"/>
                <a:cs typeface="Times New Roman" pitchFamily="18" charset="0"/>
              </a:rPr>
              <a:t>  +   </a:t>
            </a:r>
            <a:r>
              <a:rPr lang="en-US" sz="2200" b="1" dirty="0">
                <a:latin typeface="Times New Roman" pitchFamily="18" charset="0"/>
                <a:cs typeface="Times New Roman" pitchFamily="18" charset="0"/>
              </a:rPr>
              <a:t>7</a:t>
            </a:r>
            <a:r>
              <a:rPr lang="sr-Latn-CS" sz="2200" b="1" dirty="0">
                <a:latin typeface="Times New Roman" pitchFamily="18" charset="0"/>
                <a:cs typeface="Times New Roman" pitchFamily="18" charset="0"/>
              </a:rPr>
              <a:t>ZnO</a:t>
            </a:r>
            <a:r>
              <a:rPr lang="en-US" sz="22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Latn-CS" sz="22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l-SI" sz="2200" b="1" dirty="0">
                <a:latin typeface="Times New Roman" pitchFamily="18" charset="0"/>
                <a:cs typeface="Times New Roman" pitchFamily="18" charset="0"/>
                <a:sym typeface="Wingdings 3" pitchFamily="18" charset="2"/>
              </a:rPr>
              <a:t> </a:t>
            </a:r>
            <a:r>
              <a:rPr lang="en-US" sz="2200" b="1" dirty="0">
                <a:latin typeface="Times New Roman" pitchFamily="18" charset="0"/>
                <a:cs typeface="Times New Roman" pitchFamily="18" charset="0"/>
                <a:sym typeface="Wingdings 3" pitchFamily="18" charset="2"/>
              </a:rPr>
              <a:t> </a:t>
            </a:r>
            <a:r>
              <a:rPr lang="sl-SI" sz="2200" b="1" dirty="0">
                <a:latin typeface="Times New Roman" pitchFamily="18" charset="0"/>
                <a:cs typeface="Times New Roman" pitchFamily="18" charset="0"/>
                <a:sym typeface="Wingdings 3" pitchFamily="18" charset="2"/>
              </a:rPr>
              <a:t>5</a:t>
            </a:r>
            <a:r>
              <a:rPr lang="en-US" sz="2200" b="1" dirty="0">
                <a:latin typeface="Times New Roman" pitchFamily="18" charset="0"/>
                <a:cs typeface="Times New Roman" pitchFamily="18" charset="0"/>
                <a:sym typeface="Wingdings 3" pitchFamily="18" charset="2"/>
              </a:rPr>
              <a:t>Zn</a:t>
            </a:r>
            <a:r>
              <a:rPr lang="sl-SI" sz="2200" b="1" dirty="0">
                <a:latin typeface="Times New Roman" pitchFamily="18" charset="0"/>
                <a:cs typeface="Times New Roman" pitchFamily="18" charset="0"/>
                <a:sym typeface="Wingdings 3" pitchFamily="18" charset="2"/>
              </a:rPr>
              <a:t>MnO</a:t>
            </a:r>
            <a:r>
              <a:rPr lang="en-US" sz="2200" b="1" baseline="-25000" dirty="0">
                <a:latin typeface="Times New Roman" pitchFamily="18" charset="0"/>
                <a:cs typeface="Times New Roman" pitchFamily="18" charset="0"/>
                <a:sym typeface="Wingdings 3" pitchFamily="18" charset="2"/>
              </a:rPr>
              <a:t>3</a:t>
            </a:r>
            <a:r>
              <a:rPr lang="sl-SI" sz="2200" b="1" baseline="-25000" dirty="0">
                <a:latin typeface="Times New Roman" pitchFamily="18" charset="0"/>
                <a:cs typeface="Times New Roman" pitchFamily="18" charset="0"/>
                <a:sym typeface="Wingdings 3" pitchFamily="18" charset="2"/>
              </a:rPr>
              <a:t>(s)</a:t>
            </a:r>
            <a:r>
              <a:rPr lang="sl-SI" sz="2200" b="1" dirty="0">
                <a:latin typeface="Times New Roman" pitchFamily="18" charset="0"/>
                <a:cs typeface="Times New Roman" pitchFamily="18" charset="0"/>
                <a:sym typeface="Wingdings 3" pitchFamily="18" charset="2"/>
              </a:rPr>
              <a:t>   +   2Zn</a:t>
            </a:r>
            <a:r>
              <a:rPr lang="sl-SI" sz="2200" b="1" baseline="30000" dirty="0">
                <a:latin typeface="Times New Roman" pitchFamily="18" charset="0"/>
                <a:cs typeface="Times New Roman" pitchFamily="18" charset="0"/>
                <a:sym typeface="Wingdings 3" pitchFamily="18" charset="2"/>
              </a:rPr>
              <a:t>2</a:t>
            </a:r>
            <a:r>
              <a:rPr lang="en-US" sz="2200" b="1" baseline="30000" dirty="0">
                <a:latin typeface="Times New Roman" pitchFamily="18" charset="0"/>
                <a:cs typeface="Times New Roman" pitchFamily="18" charset="0"/>
                <a:sym typeface="Wingdings 3" pitchFamily="18" charset="2"/>
              </a:rPr>
              <a:t>+</a:t>
            </a:r>
            <a:endParaRPr lang="en-US" sz="2200" b="1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1"/>
          <p:cNvSpPr>
            <a:spLocks noChangeArrowheads="1"/>
          </p:cNvSpPr>
          <p:nvPr/>
        </p:nvSpPr>
        <p:spPr bwMode="auto">
          <a:xfrm>
            <a:off x="182880" y="1554480"/>
            <a:ext cx="8961119" cy="53245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Титрационо средство: раствор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Ce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IV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) у киселој средини.</a:t>
            </a:r>
          </a:p>
          <a:p>
            <a:pPr algn="just">
              <a:spcAft>
                <a:spcPts val="0"/>
              </a:spcAft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Погодности коришћења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Ce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IV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) као титрационог средства:</a:t>
            </a:r>
          </a:p>
          <a:p>
            <a:pPr marL="342900" indent="-342900" algn="just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висока оксидациона способност,</a:t>
            </a:r>
          </a:p>
          <a:p>
            <a:pPr marL="342900" indent="-342900" algn="just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може оксидовати хлориде, али је реакција тако спора да се титрације могу изводити у растворима у којима је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[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Cl</a:t>
            </a:r>
            <a:r>
              <a:rPr lang="en-US" baseline="40000" dirty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] </a:t>
            </a:r>
            <a:r>
              <a:rPr lang="x-none" dirty="0">
                <a:latin typeface="Times New Roman" pitchFamily="18" charset="0"/>
                <a:cs typeface="Times New Roman" pitchFamily="18" charset="0"/>
              </a:rPr>
              <a:t>=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1-2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mol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/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L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,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раствори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Ce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IV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) су јако стабилни,</a:t>
            </a:r>
          </a:p>
          <a:p>
            <a:pPr marL="342900" indent="-342900" algn="just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редукција иде само до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Ce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III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).</a:t>
            </a:r>
          </a:p>
          <a:p>
            <a:pPr algn="just">
              <a:spcAft>
                <a:spcPts val="0"/>
              </a:spcAft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Недостатаци коришћења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Ce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IV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) као титрационог средства: </a:t>
            </a:r>
          </a:p>
          <a:p>
            <a:pPr marL="342900" indent="-342900" algn="just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титрације се не изводе у неутралној и базној средини због хидролизе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Ce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IV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),</a:t>
            </a:r>
          </a:p>
          <a:p>
            <a:pPr marL="342900" indent="-342900" algn="just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боја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Ce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IV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)-раствора је жуто-наранџаста, али није довољно интезивна – нема самоиндикације ЗТТ,</a:t>
            </a:r>
          </a:p>
          <a:p>
            <a:pPr marL="342900" indent="-342900" algn="just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као индикатор најчешће се користи фероин </a:t>
            </a:r>
            <a:r>
              <a:rPr lang="en-U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sr-Cyrl-R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1,10-фенантролин </a:t>
            </a:r>
            <a:r>
              <a:rPr lang="en-U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Fe (II)</a:t>
            </a:r>
            <a:r>
              <a:rPr lang="sr-Cyrl-R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сулфат</a:t>
            </a:r>
            <a:r>
              <a:rPr lang="en-U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.</a:t>
            </a:r>
            <a:endParaRPr lang="sr-Cyrl-RS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spcAft>
                <a:spcPts val="0"/>
              </a:spcAft>
              <a:defRPr/>
            </a:pPr>
            <a:r>
              <a:rPr lang="sr-Cyrl-RS" dirty="0">
                <a:latin typeface="Times New Roman" panose="02020603050405020304" pitchFamily="18" charset="0"/>
                <a:cs typeface="Times New Roman" pitchFamily="18" charset="0"/>
              </a:rPr>
              <a:t>Секундарни стандардни раствори </a:t>
            </a:r>
            <a:r>
              <a:rPr lang="en-US" dirty="0">
                <a:latin typeface="Times New Roman" panose="02020603050405020304" pitchFamily="18" charset="0"/>
                <a:cs typeface="Times New Roman" pitchFamily="18" charset="0"/>
              </a:rPr>
              <a:t>Ce</a:t>
            </a:r>
            <a:r>
              <a:rPr lang="ru-RU" dirty="0">
                <a:latin typeface="Times New Roman" panose="02020603050405020304" pitchFamily="18" charset="0"/>
                <a:cs typeface="Times New Roman" pitchFamily="18" charset="0"/>
              </a:rPr>
              <a:t>(</a:t>
            </a:r>
            <a:r>
              <a:rPr lang="en-US" dirty="0">
                <a:latin typeface="Times New Roman" panose="02020603050405020304" pitchFamily="18" charset="0"/>
                <a:cs typeface="Times New Roman" pitchFamily="18" charset="0"/>
              </a:rPr>
              <a:t>IV</a:t>
            </a:r>
            <a:r>
              <a:rPr lang="ru-RU" dirty="0">
                <a:latin typeface="Times New Roman" panose="02020603050405020304" pitchFamily="18" charset="0"/>
                <a:cs typeface="Times New Roman" pitchFamily="18" charset="0"/>
              </a:rPr>
              <a:t>) су: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Ce(SO</a:t>
            </a:r>
            <a:r>
              <a:rPr lang="en-US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en-US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·4H</a:t>
            </a:r>
            <a:r>
              <a:rPr lang="en-US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O </a:t>
            </a: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или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NH</a:t>
            </a:r>
            <a:r>
              <a:rPr lang="en-US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sr-Cyrl-RS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Ce(SO</a:t>
            </a:r>
            <a:r>
              <a:rPr lang="en-US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sr-Cyrl-RS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en-US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O</a:t>
            </a: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Стандардизација се најчешће врши са оксалатом или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As</a:t>
            </a:r>
            <a:r>
              <a:rPr lang="ru-RU" dirty="0">
                <a:latin typeface="Times New Roman" panose="02020603050405020304" pitchFamily="18" charset="0"/>
                <a:cs typeface="Times New Roman" pitchFamily="18" charset="0"/>
              </a:rPr>
              <a:t> (</a:t>
            </a:r>
            <a:r>
              <a:rPr lang="en-US" dirty="0">
                <a:latin typeface="Times New Roman" panose="02020603050405020304" pitchFamily="18" charset="0"/>
                <a:cs typeface="Times New Roman" pitchFamily="18" charset="0"/>
              </a:rPr>
              <a:t>III</a:t>
            </a:r>
            <a:r>
              <a:rPr lang="ru-RU" dirty="0">
                <a:latin typeface="Times New Roman" panose="02020603050405020304" pitchFamily="18" charset="0"/>
                <a:cs typeface="Times New Roman" pitchFamily="18" charset="0"/>
              </a:rPr>
              <a:t>)</a:t>
            </a:r>
            <a:r>
              <a:rPr lang="en-US" dirty="0">
                <a:latin typeface="Times New Roman" panose="02020603050405020304" pitchFamily="18" charset="0"/>
                <a:cs typeface="Times New Roman" pitchFamily="18" charset="0"/>
              </a:rPr>
              <a:t>.</a:t>
            </a:r>
          </a:p>
          <a:p>
            <a:pPr algn="just">
              <a:spcAft>
                <a:spcPts val="0"/>
              </a:spcAft>
              <a:defRPr/>
            </a:pP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Метода се примењује за одређивање гвожђа</a:t>
            </a:r>
            <a:r>
              <a:rPr lang="ru-RU" dirty="0">
                <a:latin typeface="Times New Roman" panose="02020603050405020304" pitchFamily="18" charset="0"/>
                <a:cs typeface="Times New Roman" pitchFamily="18" charset="0"/>
              </a:rPr>
              <a:t>(</a:t>
            </a:r>
            <a:r>
              <a:rPr lang="en-US" dirty="0">
                <a:latin typeface="Times New Roman" panose="02020603050405020304" pitchFamily="18" charset="0"/>
                <a:cs typeface="Times New Roman" pitchFamily="18" charset="0"/>
              </a:rPr>
              <a:t>II</a:t>
            </a:r>
            <a:r>
              <a:rPr lang="ru-RU" dirty="0">
                <a:latin typeface="Times New Roman" panose="02020603050405020304" pitchFamily="18" charset="0"/>
                <a:cs typeface="Times New Roman" pitchFamily="18" charset="0"/>
              </a:rPr>
              <a:t>)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:</a:t>
            </a:r>
            <a:endParaRPr lang="en-US" dirty="0">
              <a:latin typeface="Times New Roman" panose="02020603050405020304" pitchFamily="18" charset="0"/>
              <a:cs typeface="Times New Roman" pitchFamily="18" charset="0"/>
            </a:endParaRPr>
          </a:p>
          <a:p>
            <a:pPr algn="just">
              <a:spcAft>
                <a:spcPts val="0"/>
              </a:spcAft>
              <a:defRPr/>
            </a:pP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3795" name="Rectangle 2"/>
          <p:cNvSpPr>
            <a:spLocks noChangeArrowheads="1"/>
          </p:cNvSpPr>
          <p:nvPr/>
        </p:nvSpPr>
        <p:spPr bwMode="auto">
          <a:xfrm>
            <a:off x="3291840" y="1005840"/>
            <a:ext cx="23209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Цериметрија</a:t>
            </a:r>
          </a:p>
        </p:txBody>
      </p:sp>
      <p:sp>
        <p:nvSpPr>
          <p:cNvPr id="33796" name="Rectangle 3"/>
          <p:cNvSpPr>
            <a:spLocks noChangeArrowheads="1"/>
          </p:cNvSpPr>
          <p:nvPr/>
        </p:nvSpPr>
        <p:spPr bwMode="auto">
          <a:xfrm>
            <a:off x="5643154" y="6091238"/>
            <a:ext cx="3240406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b="1" dirty="0">
                <a:latin typeface="Times New Roman" pitchFamily="18" charset="0"/>
                <a:cs typeface="Times New Roman" pitchFamily="18" charset="0"/>
              </a:rPr>
              <a:t>Fe</a:t>
            </a:r>
            <a:r>
              <a:rPr lang="en-US" b="1" baseline="30000" dirty="0">
                <a:latin typeface="Times New Roman" pitchFamily="18" charset="0"/>
                <a:cs typeface="Times New Roman" pitchFamily="18" charset="0"/>
              </a:rPr>
              <a:t>2+ 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+ Ce</a:t>
            </a:r>
            <a:r>
              <a:rPr lang="en-US" b="1" baseline="30000" dirty="0">
                <a:latin typeface="Times New Roman" pitchFamily="18" charset="0"/>
                <a:cs typeface="Times New Roman" pitchFamily="18" charset="0"/>
              </a:rPr>
              <a:t>4+  </a:t>
            </a:r>
            <a:r>
              <a:rPr lang="sl-SI" b="1" dirty="0">
                <a:latin typeface="Times New Roman" pitchFamily="18" charset="0"/>
                <a:cs typeface="Times New Roman" pitchFamily="18" charset="0"/>
                <a:sym typeface="Wingdings 3" pitchFamily="18" charset="2"/>
              </a:rPr>
              <a:t>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  Fe</a:t>
            </a:r>
            <a:r>
              <a:rPr lang="en-US" b="1" baseline="30000" dirty="0">
                <a:latin typeface="Times New Roman" pitchFamily="18" charset="0"/>
                <a:cs typeface="Times New Roman" pitchFamily="18" charset="0"/>
              </a:rPr>
              <a:t>3+ 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+ Ce</a:t>
            </a:r>
            <a:r>
              <a:rPr lang="en-US" b="1" baseline="30000" dirty="0">
                <a:latin typeface="Times New Roman" pitchFamily="18" charset="0"/>
                <a:cs typeface="Times New Roman" pitchFamily="18" charset="0"/>
              </a:rPr>
              <a:t>3+ </a:t>
            </a:r>
            <a:endParaRPr lang="en-US" baseline="30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1">
            <a:extLst/>
          </p:cNvPr>
          <p:cNvSpPr>
            <a:spLocks noChangeArrowheads="1"/>
          </p:cNvSpPr>
          <p:nvPr/>
        </p:nvSpPr>
        <p:spPr bwMode="auto">
          <a:xfrm>
            <a:off x="182563" y="1828800"/>
            <a:ext cx="864235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spcAft>
                <a:spcPts val="600"/>
              </a:spcAft>
              <a:defRPr/>
            </a:pP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Редокс методе се на основу тога да ли се користи стандардни раствор оксидационог или редукционог средства деле на:</a:t>
            </a:r>
          </a:p>
          <a:p>
            <a:pPr marL="738188">
              <a:buFontTx/>
              <a:buChar char="-"/>
              <a:defRPr/>
            </a:pP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 оксидиметрију</a:t>
            </a:r>
          </a:p>
          <a:p>
            <a:pPr marL="738188">
              <a:buFontTx/>
              <a:buChar char="-"/>
              <a:defRPr/>
            </a:pP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 редуктометрију.</a:t>
            </a:r>
            <a:endParaRPr lang="en-US" sz="2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579" name="Rectangle 2"/>
          <p:cNvSpPr>
            <a:spLocks noChangeArrowheads="1"/>
          </p:cNvSpPr>
          <p:nvPr/>
        </p:nvSpPr>
        <p:spPr bwMode="auto">
          <a:xfrm>
            <a:off x="2716213" y="1096963"/>
            <a:ext cx="371157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altLang="en-US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Подела редокс метода</a:t>
            </a:r>
          </a:p>
        </p:txBody>
      </p:sp>
      <p:sp>
        <p:nvSpPr>
          <p:cNvPr id="24580" name="TextBox 7"/>
          <p:cNvSpPr txBox="1">
            <a:spLocks noChangeArrowheads="1"/>
          </p:cNvSpPr>
          <p:nvPr/>
        </p:nvSpPr>
        <p:spPr bwMode="auto">
          <a:xfrm>
            <a:off x="182563" y="3565525"/>
            <a:ext cx="8642350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en-US" altLang="en-US" sz="2200">
                <a:latin typeface="Times New Roman" pitchFamily="18" charset="0"/>
                <a:cs typeface="Times New Roman" pitchFamily="18" charset="0"/>
              </a:rPr>
              <a:t>Чешћа подела је према стандардном раствору реагенса који се примењује у конкретном случају:</a:t>
            </a:r>
          </a:p>
        </p:txBody>
      </p:sp>
      <p:sp>
        <p:nvSpPr>
          <p:cNvPr id="24581" name="Rectangle 5"/>
          <p:cNvSpPr>
            <a:spLocks noChangeArrowheads="1"/>
          </p:cNvSpPr>
          <p:nvPr/>
        </p:nvSpPr>
        <p:spPr bwMode="auto">
          <a:xfrm>
            <a:off x="119063" y="4389438"/>
            <a:ext cx="6973887" cy="178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just"/>
            <a:r>
              <a:rPr lang="en-US" altLang="en-US" sz="2200">
                <a:latin typeface="Times New Roman" pitchFamily="18" charset="0"/>
                <a:cs typeface="Times New Roman" pitchFamily="18" charset="0"/>
              </a:rPr>
              <a:t>- стандардни раствор перманганата- перманганометрија,</a:t>
            </a:r>
          </a:p>
          <a:p>
            <a:pPr algn="just"/>
            <a:r>
              <a:rPr lang="en-US" altLang="en-US" sz="2200">
                <a:latin typeface="Times New Roman" pitchFamily="18" charset="0"/>
                <a:cs typeface="Times New Roman" pitchFamily="18" charset="0"/>
              </a:rPr>
              <a:t>- стандардни раствор дихромата – дихроматометрија,</a:t>
            </a:r>
          </a:p>
          <a:p>
            <a:pPr algn="just"/>
            <a:r>
              <a:rPr lang="en-US" altLang="en-US" sz="2200">
                <a:latin typeface="Times New Roman" pitchFamily="18" charset="0"/>
                <a:cs typeface="Times New Roman" pitchFamily="18" charset="0"/>
              </a:rPr>
              <a:t>- стандардни раствор јода – јодиметрија,</a:t>
            </a:r>
          </a:p>
          <a:p>
            <a:pPr algn="just"/>
            <a:r>
              <a:rPr lang="en-US" altLang="en-US" sz="2200">
                <a:latin typeface="Times New Roman" pitchFamily="18" charset="0"/>
                <a:cs typeface="Times New Roman" pitchFamily="18" charset="0"/>
              </a:rPr>
              <a:t>- стандардни раствор церијума(IV) – цериметрија,</a:t>
            </a:r>
          </a:p>
          <a:p>
            <a:pPr algn="just"/>
            <a:r>
              <a:rPr lang="en-US" altLang="en-US" sz="2200">
                <a:latin typeface="Times New Roman" pitchFamily="18" charset="0"/>
                <a:cs typeface="Times New Roman" pitchFamily="18" charset="0"/>
              </a:rPr>
              <a:t>- стандардни раствор бромата – броматометрија итд.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1"/>
          <p:cNvSpPr>
            <a:spLocks noChangeArrowheads="1"/>
          </p:cNvSpPr>
          <p:nvPr/>
        </p:nvSpPr>
        <p:spPr bwMode="auto">
          <a:xfrm>
            <a:off x="182880" y="1858963"/>
            <a:ext cx="8885237" cy="1938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684463" indent="-2684463" algn="just">
              <a:spcAft>
                <a:spcPts val="600"/>
              </a:spcAft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Титрационо средство: калијум-дихромат,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K</a:t>
            </a:r>
            <a:r>
              <a:rPr lang="en-US" baseline="-25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Cr</a:t>
            </a:r>
            <a:r>
              <a:rPr lang="en-US" baseline="-25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O</a:t>
            </a:r>
            <a:r>
              <a:rPr lang="en-US" baseline="-25000" dirty="0">
                <a:latin typeface="Times New Roman" pitchFamily="18" charset="0"/>
                <a:cs typeface="Times New Roman" pitchFamily="18" charset="0"/>
              </a:rPr>
              <a:t>7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(примарни стандард).</a:t>
            </a:r>
          </a:p>
          <a:p>
            <a:pPr marL="2684463" indent="-2684463" algn="just">
              <a:spcAft>
                <a:spcPts val="600"/>
              </a:spcAft>
              <a:defRPr/>
            </a:pPr>
            <a:r>
              <a:rPr lang="ru-RU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Погодности методе: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marL="530225" algn="just">
              <a:spcAft>
                <a:spcPts val="600"/>
              </a:spcAft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- раствори су неограничено стабилни,</a:t>
            </a:r>
          </a:p>
          <a:p>
            <a:pPr marL="530225" algn="just">
              <a:spcAft>
                <a:spcPts val="600"/>
              </a:spcAft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- не оксидује хлоридне јоне (до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[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Cl</a:t>
            </a:r>
            <a:r>
              <a:rPr lang="en-US" baseline="30000" dirty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]</a:t>
            </a:r>
            <a:r>
              <a:rPr lang="en-US" baseline="30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&gt; 1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mol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/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L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),</a:t>
            </a:r>
          </a:p>
          <a:p>
            <a:pPr marL="530225" algn="just">
              <a:spcAft>
                <a:spcPts val="600"/>
              </a:spcAft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x-none" dirty="0">
                <a:latin typeface="Times New Roman" pitchFamily="18" charset="0"/>
                <a:cs typeface="Times New Roman" pitchFamily="18" charset="0"/>
              </a:rPr>
              <a:t>чешће се користи за одређивање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гвожђа</a:t>
            </a:r>
            <a:r>
              <a:rPr lang="x-none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у односу на перманганат.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5843" name="Rectangle 2"/>
          <p:cNvSpPr>
            <a:spLocks noChangeArrowheads="1"/>
          </p:cNvSpPr>
          <p:nvPr/>
        </p:nvSpPr>
        <p:spPr bwMode="auto">
          <a:xfrm>
            <a:off x="2768600" y="1135063"/>
            <a:ext cx="324008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Дихроматометрија</a:t>
            </a:r>
          </a:p>
        </p:txBody>
      </p:sp>
      <p:sp>
        <p:nvSpPr>
          <p:cNvPr id="35844" name="Rectangle 1"/>
          <p:cNvSpPr>
            <a:spLocks noChangeArrowheads="1"/>
          </p:cNvSpPr>
          <p:nvPr/>
        </p:nvSpPr>
        <p:spPr bwMode="auto">
          <a:xfrm>
            <a:off x="914400" y="4005263"/>
            <a:ext cx="7200900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t-BR" sz="2200" b="1" dirty="0">
                <a:latin typeface="Times New Roman" pitchFamily="18" charset="0"/>
                <a:cs typeface="Times New Roman" pitchFamily="18" charset="0"/>
              </a:rPr>
              <a:t>Cr</a:t>
            </a:r>
            <a:r>
              <a:rPr lang="pt-BR" sz="2200" b="1" baseline="-25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pt-BR" sz="2200" b="1" dirty="0">
                <a:latin typeface="Times New Roman" pitchFamily="18" charset="0"/>
                <a:cs typeface="Times New Roman" pitchFamily="18" charset="0"/>
              </a:rPr>
              <a:t>O</a:t>
            </a:r>
            <a:r>
              <a:rPr lang="pt-BR" sz="2200" b="1" baseline="-25000" dirty="0">
                <a:latin typeface="Times New Roman" pitchFamily="18" charset="0"/>
                <a:cs typeface="Times New Roman" pitchFamily="18" charset="0"/>
              </a:rPr>
              <a:t>7</a:t>
            </a:r>
            <a:r>
              <a:rPr lang="pt-BR" sz="2200" b="1" baseline="30000" dirty="0">
                <a:latin typeface="Times New Roman" pitchFamily="18" charset="0"/>
                <a:cs typeface="Times New Roman" pitchFamily="18" charset="0"/>
              </a:rPr>
              <a:t>2-</a:t>
            </a:r>
            <a:r>
              <a:rPr lang="pt-BR" sz="2200" b="1" dirty="0">
                <a:latin typeface="Times New Roman" pitchFamily="18" charset="0"/>
                <a:cs typeface="Times New Roman" pitchFamily="18" charset="0"/>
              </a:rPr>
              <a:t> + 14H</a:t>
            </a:r>
            <a:r>
              <a:rPr lang="pt-BR" sz="2200" b="1" baseline="30000" dirty="0">
                <a:latin typeface="Times New Roman" pitchFamily="18" charset="0"/>
                <a:cs typeface="Times New Roman" pitchFamily="18" charset="0"/>
              </a:rPr>
              <a:t>+</a:t>
            </a:r>
            <a:r>
              <a:rPr lang="pt-BR" sz="2200" b="1" dirty="0">
                <a:latin typeface="Times New Roman" pitchFamily="18" charset="0"/>
                <a:cs typeface="Times New Roman" pitchFamily="18" charset="0"/>
              </a:rPr>
              <a:t> + 6e</a:t>
            </a:r>
            <a:r>
              <a:rPr lang="pt-BR" sz="2200" b="1" baseline="30000" dirty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pt-BR" sz="22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l-SI" sz="2200" b="1" dirty="0">
                <a:latin typeface="Times New Roman" pitchFamily="18" charset="0"/>
                <a:cs typeface="Times New Roman" pitchFamily="18" charset="0"/>
                <a:sym typeface="Wingdings 3" pitchFamily="18" charset="2"/>
              </a:rPr>
              <a:t></a:t>
            </a:r>
            <a:r>
              <a:rPr lang="pt-BR" sz="2200" b="1" dirty="0">
                <a:latin typeface="Times New Roman" pitchFamily="18" charset="0"/>
                <a:cs typeface="Times New Roman" pitchFamily="18" charset="0"/>
              </a:rPr>
              <a:t> 2Cr</a:t>
            </a:r>
            <a:r>
              <a:rPr lang="pt-BR" sz="2200" b="1" baseline="30000" dirty="0">
                <a:latin typeface="Times New Roman" pitchFamily="18" charset="0"/>
                <a:cs typeface="Times New Roman" pitchFamily="18" charset="0"/>
              </a:rPr>
              <a:t>3+ </a:t>
            </a:r>
            <a:r>
              <a:rPr lang="pt-BR" sz="2200" b="1" dirty="0">
                <a:latin typeface="Times New Roman" pitchFamily="18" charset="0"/>
                <a:cs typeface="Times New Roman" pitchFamily="18" charset="0"/>
              </a:rPr>
              <a:t>+ 7H</a:t>
            </a:r>
            <a:r>
              <a:rPr lang="pt-BR" sz="2200" b="1" baseline="-25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pt-BR" sz="2200" b="1" dirty="0">
                <a:latin typeface="Times New Roman" pitchFamily="18" charset="0"/>
                <a:cs typeface="Times New Roman" pitchFamily="18" charset="0"/>
              </a:rPr>
              <a:t>O</a:t>
            </a:r>
            <a:r>
              <a:rPr lang="en-US" sz="2200" b="1" dirty="0">
                <a:latin typeface="Times New Roman" pitchFamily="18" charset="0"/>
                <a:cs typeface="Times New Roman" pitchFamily="18" charset="0"/>
              </a:rPr>
              <a:t>                </a:t>
            </a:r>
            <a:r>
              <a:rPr lang="pt-BR" sz="2200" b="1" dirty="0">
                <a:latin typeface="Times New Roman" pitchFamily="18" charset="0"/>
                <a:cs typeface="Times New Roman" pitchFamily="18" charset="0"/>
              </a:rPr>
              <a:t>E</a:t>
            </a:r>
            <a:r>
              <a:rPr lang="pt-BR" sz="2200" b="1" baseline="30000" dirty="0">
                <a:latin typeface="Times New Roman" pitchFamily="18" charset="0"/>
                <a:cs typeface="Times New Roman" pitchFamily="18" charset="0"/>
              </a:rPr>
              <a:t>o</a:t>
            </a:r>
            <a:r>
              <a:rPr lang="pt-BR" sz="2200" b="1" dirty="0">
                <a:latin typeface="Times New Roman" pitchFamily="18" charset="0"/>
                <a:cs typeface="Times New Roman" pitchFamily="18" charset="0"/>
              </a:rPr>
              <a:t>= 1,33 V </a:t>
            </a:r>
            <a:endParaRPr lang="en-US" sz="2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5845" name="Rectangle 2"/>
          <p:cNvSpPr>
            <a:spLocks noChangeArrowheads="1"/>
          </p:cNvSpPr>
          <p:nvPr/>
        </p:nvSpPr>
        <p:spPr bwMode="auto">
          <a:xfrm>
            <a:off x="500063" y="4297680"/>
            <a:ext cx="1727268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 dirty="0" err="1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наранџасто</a:t>
            </a:r>
            <a:r>
              <a:rPr lang="en-US" sz="1600" b="1" dirty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en-US" sz="1600" b="1" dirty="0" err="1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жут</a:t>
            </a:r>
            <a:endParaRPr lang="en-US" sz="1600" b="1" dirty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5846" name="Rectangle 5"/>
          <p:cNvSpPr>
            <a:spLocks noChangeArrowheads="1"/>
          </p:cNvSpPr>
          <p:nvPr/>
        </p:nvSpPr>
        <p:spPr bwMode="auto">
          <a:xfrm>
            <a:off x="3749040" y="4297680"/>
            <a:ext cx="955674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600" b="1" dirty="0" err="1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зелен</a:t>
            </a:r>
            <a:endParaRPr lang="en-US" sz="1600" b="1" dirty="0">
              <a:solidFill>
                <a:srgbClr val="0033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5847" name="Rectangle 7"/>
          <p:cNvSpPr>
            <a:spLocks noChangeArrowheads="1"/>
          </p:cNvSpPr>
          <p:nvPr/>
        </p:nvSpPr>
        <p:spPr bwMode="auto">
          <a:xfrm>
            <a:off x="182880" y="5162550"/>
            <a:ext cx="890905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spcAft>
                <a:spcPts val="600"/>
              </a:spcAft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Као индикатор за одређивање ЗТТ користи се редокс индикатор </a:t>
            </a:r>
            <a:r>
              <a:rPr lang="en-US" alt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en-U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sr-Cyrl-R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дифениламин сулфонска киселина (најчешће у облику соли)</a:t>
            </a:r>
            <a:r>
              <a:rPr lang="ru-RU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- редуковани облик је безбојан, а оксидовани љубичасто-плаве боје.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1"/>
          <p:cNvSpPr>
            <a:spLocks noChangeArrowheads="1"/>
          </p:cNvSpPr>
          <p:nvPr/>
        </p:nvSpPr>
        <p:spPr bwMode="auto">
          <a:xfrm>
            <a:off x="611188" y="1017588"/>
            <a:ext cx="7921625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Дихроматометријско одређивање гвожђа </a:t>
            </a:r>
            <a:endParaRPr lang="en-US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6867" name="Rectangle 2"/>
          <p:cNvSpPr>
            <a:spLocks noChangeArrowheads="1"/>
          </p:cNvSpPr>
          <p:nvPr/>
        </p:nvSpPr>
        <p:spPr bwMode="auto">
          <a:xfrm>
            <a:off x="914400" y="3566160"/>
            <a:ext cx="6480175" cy="430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t-BR" sz="2200" b="1" dirty="0">
                <a:latin typeface="Times New Roman" pitchFamily="18" charset="0"/>
                <a:cs typeface="Times New Roman" pitchFamily="18" charset="0"/>
              </a:rPr>
              <a:t>6Fe</a:t>
            </a:r>
            <a:r>
              <a:rPr lang="pt-BR" sz="2200" b="1" baseline="30000" dirty="0">
                <a:latin typeface="Times New Roman" pitchFamily="18" charset="0"/>
                <a:cs typeface="Times New Roman" pitchFamily="18" charset="0"/>
              </a:rPr>
              <a:t>2+ </a:t>
            </a:r>
            <a:r>
              <a:rPr lang="pt-BR" sz="2200" b="1" dirty="0">
                <a:latin typeface="Times New Roman" pitchFamily="18" charset="0"/>
                <a:cs typeface="Times New Roman" pitchFamily="18" charset="0"/>
              </a:rPr>
              <a:t>+ Cr</a:t>
            </a:r>
            <a:r>
              <a:rPr lang="pt-BR" sz="2200" b="1" baseline="-25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pt-BR" sz="2200" b="1" dirty="0">
                <a:latin typeface="Times New Roman" pitchFamily="18" charset="0"/>
                <a:cs typeface="Times New Roman" pitchFamily="18" charset="0"/>
              </a:rPr>
              <a:t>O</a:t>
            </a:r>
            <a:r>
              <a:rPr lang="pt-BR" sz="2200" b="1" baseline="-25000" dirty="0">
                <a:latin typeface="Times New Roman" pitchFamily="18" charset="0"/>
                <a:cs typeface="Times New Roman" pitchFamily="18" charset="0"/>
              </a:rPr>
              <a:t>7</a:t>
            </a:r>
            <a:r>
              <a:rPr lang="pt-BR" sz="2200" b="1" baseline="30000" dirty="0">
                <a:latin typeface="Times New Roman" pitchFamily="18" charset="0"/>
                <a:cs typeface="Times New Roman" pitchFamily="18" charset="0"/>
              </a:rPr>
              <a:t>2-</a:t>
            </a:r>
            <a:r>
              <a:rPr lang="pt-BR" sz="2200" b="1" dirty="0">
                <a:latin typeface="Times New Roman" pitchFamily="18" charset="0"/>
                <a:cs typeface="Times New Roman" pitchFamily="18" charset="0"/>
              </a:rPr>
              <a:t> + 14H</a:t>
            </a:r>
            <a:r>
              <a:rPr lang="pt-BR" sz="2200" b="1" baseline="30000" dirty="0">
                <a:latin typeface="Times New Roman" pitchFamily="18" charset="0"/>
                <a:cs typeface="Times New Roman" pitchFamily="18" charset="0"/>
              </a:rPr>
              <a:t>+</a:t>
            </a:r>
            <a:r>
              <a:rPr lang="pt-BR" sz="22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l-SI" sz="2200" b="1" dirty="0">
                <a:latin typeface="Times New Roman" pitchFamily="18" charset="0"/>
                <a:cs typeface="Times New Roman" pitchFamily="18" charset="0"/>
                <a:sym typeface="Wingdings 3" pitchFamily="18" charset="2"/>
              </a:rPr>
              <a:t></a:t>
            </a:r>
            <a:r>
              <a:rPr lang="pt-BR" sz="2200" b="1" dirty="0">
                <a:latin typeface="Times New Roman" pitchFamily="18" charset="0"/>
                <a:cs typeface="Times New Roman" pitchFamily="18" charset="0"/>
              </a:rPr>
              <a:t> 6Fe</a:t>
            </a:r>
            <a:r>
              <a:rPr lang="pt-BR" sz="2200" b="1" baseline="30000" dirty="0">
                <a:latin typeface="Times New Roman" pitchFamily="18" charset="0"/>
                <a:cs typeface="Times New Roman" pitchFamily="18" charset="0"/>
              </a:rPr>
              <a:t>3+ </a:t>
            </a:r>
            <a:r>
              <a:rPr lang="pt-BR" sz="2200" b="1" dirty="0">
                <a:latin typeface="Times New Roman" pitchFamily="18" charset="0"/>
                <a:cs typeface="Times New Roman" pitchFamily="18" charset="0"/>
              </a:rPr>
              <a:t>+ 2Cr</a:t>
            </a:r>
            <a:r>
              <a:rPr lang="pt-BR" sz="2200" b="1" baseline="30000" dirty="0">
                <a:latin typeface="Times New Roman" pitchFamily="18" charset="0"/>
                <a:cs typeface="Times New Roman" pitchFamily="18" charset="0"/>
              </a:rPr>
              <a:t>3+ </a:t>
            </a:r>
            <a:r>
              <a:rPr lang="pt-BR" sz="2200" b="1" dirty="0">
                <a:latin typeface="Times New Roman" pitchFamily="18" charset="0"/>
                <a:cs typeface="Times New Roman" pitchFamily="18" charset="0"/>
              </a:rPr>
              <a:t>+ 7H</a:t>
            </a:r>
            <a:r>
              <a:rPr lang="pt-BR" sz="2200" b="1" baseline="-25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pt-BR" sz="2200" b="1" dirty="0">
                <a:latin typeface="Times New Roman" pitchFamily="18" charset="0"/>
                <a:cs typeface="Times New Roman" pitchFamily="18" charset="0"/>
              </a:rPr>
              <a:t>O </a:t>
            </a:r>
            <a:endParaRPr lang="en-US" sz="2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604" name="Rectangle 3"/>
          <p:cNvSpPr>
            <a:spLocks noChangeArrowheads="1"/>
          </p:cNvSpPr>
          <p:nvPr/>
        </p:nvSpPr>
        <p:spPr bwMode="auto">
          <a:xfrm>
            <a:off x="182880" y="1645920"/>
            <a:ext cx="8939212" cy="1862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spcAft>
                <a:spcPts val="600"/>
              </a:spcAft>
              <a:defRPr/>
            </a:pPr>
            <a:r>
              <a:rPr lang="sr-Cyrl-RS" dirty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зорак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руде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раствара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HCl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.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spcAft>
                <a:spcPts val="600"/>
              </a:spcAft>
              <a:defRPr/>
            </a:pPr>
            <a:r>
              <a:rPr lang="pt-BR" dirty="0">
                <a:latin typeface="Times New Roman" pitchFamily="18" charset="0"/>
                <a:cs typeface="Times New Roman" pitchFamily="18" charset="0"/>
              </a:rPr>
              <a:t>Fe</a:t>
            </a:r>
            <a:r>
              <a:rPr lang="pt-BR" baseline="30000" dirty="0">
                <a:latin typeface="Times New Roman" pitchFamily="18" charset="0"/>
                <a:cs typeface="Times New Roman" pitchFamily="18" charset="0"/>
              </a:rPr>
              <a:t>3+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редукује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раствором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Sn</a:t>
            </a:r>
            <a:r>
              <a:rPr lang="pt-BR" baseline="30000" dirty="0">
                <a:latin typeface="Times New Roman" pitchFamily="18" charset="0"/>
                <a:cs typeface="Times New Roman" pitchFamily="18" charset="0"/>
              </a:rPr>
              <a:t>2+</a:t>
            </a:r>
            <a:r>
              <a:rPr lang="x-none" dirty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чији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вишак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уклања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помоћу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HgCl</a:t>
            </a:r>
            <a:r>
              <a:rPr lang="en-US" baseline="-25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исти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начин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као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код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перманганометријског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одређивања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 гвожђа.</a:t>
            </a:r>
          </a:p>
          <a:p>
            <a:pPr algn="just">
              <a:spcAft>
                <a:spcPts val="600"/>
              </a:spcAft>
              <a:defRPr/>
            </a:pPr>
            <a:r>
              <a:rPr lang="sr-Cyrl-RS" dirty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ндикатор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en-U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sr-Cyrl-R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дифениламин сулфонска киселина (</a:t>
            </a:r>
            <a:r>
              <a:rPr lang="en-US" alt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en-US" altLang="en-US" baseline="30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</a:t>
            </a:r>
            <a:r>
              <a:rPr lang="en-US" altLang="en-US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in</a:t>
            </a:r>
            <a:r>
              <a:rPr lang="sr-Cyrl-R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0,84 </a:t>
            </a:r>
            <a:r>
              <a:rPr lang="en-U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sr-Cyrl-R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spcAft>
                <a:spcPts val="600"/>
              </a:spcAft>
              <a:defRPr/>
            </a:pPr>
            <a:r>
              <a:rPr lang="sr-Cyrl-RS" dirty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редина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подешава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додатком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сумпорне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фосфорне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киселине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.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D44AB70E-7A09-4E59-A9AB-B38F85CC552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2563" y="4023360"/>
            <a:ext cx="8640762" cy="26314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just" eaLnBrk="1" hangingPunct="1"/>
            <a:r>
              <a:rPr lang="sr-Cyrl-R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Пример т</a:t>
            </a:r>
            <a:r>
              <a:rPr lang="en-US" alt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итрација</a:t>
            </a:r>
            <a:r>
              <a:rPr lang="en-U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Fe</a:t>
            </a:r>
            <a:r>
              <a:rPr lang="en-US" altLang="en-US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2+ </a:t>
            </a:r>
            <a:r>
              <a:rPr lang="en-US" alt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стандардним</a:t>
            </a:r>
            <a:r>
              <a:rPr lang="en-U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раствором</a:t>
            </a:r>
            <a:r>
              <a:rPr lang="en-U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K</a:t>
            </a:r>
            <a:r>
              <a:rPr lang="sr-Cyrl-RS" altLang="en-US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Cr</a:t>
            </a:r>
            <a:r>
              <a:rPr lang="en-US" altLang="en-US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O</a:t>
            </a:r>
            <a:r>
              <a:rPr lang="en-US" altLang="en-US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r>
              <a:rPr lang="en-U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sr-Cyrl-RS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hangingPunct="1">
              <a:spcAft>
                <a:spcPts val="600"/>
              </a:spcAft>
            </a:pPr>
            <a:r>
              <a:rPr lang="en-U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sr-Cyrl-RS" altLang="en-US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</a:t>
            </a:r>
            <a:r>
              <a:rPr lang="sr-Cyrl-R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1,24 </a:t>
            </a:r>
            <a:r>
              <a:rPr lang="en-U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sr-Cyrl-R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при </a:t>
            </a:r>
            <a:r>
              <a:rPr lang="en-U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pH</a:t>
            </a:r>
            <a:r>
              <a:rPr lang="sr-Cyrl-R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0,0.</a:t>
            </a:r>
          </a:p>
          <a:p>
            <a:pPr algn="just" eaLnBrk="1" hangingPunct="1"/>
            <a:r>
              <a:rPr lang="sr-Cyrl-R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Додатком </a:t>
            </a:r>
            <a:r>
              <a:rPr lang="en-U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sr-Cyrl-RS" altLang="en-US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</a:t>
            </a:r>
            <a:r>
              <a:rPr lang="en-US" altLang="en-US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Fe(III)</a:t>
            </a:r>
            <a:r>
              <a:rPr lang="sr-Cyrl-R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који настају у току титрације се комплексирају са</a:t>
            </a:r>
            <a:r>
              <a:rPr lang="en-U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фосфорном киселином и настају фосфато комплекси, чиме се смањује </a:t>
            </a:r>
            <a:r>
              <a:rPr lang="en-U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</a:t>
            </a:r>
            <a:r>
              <a:rPr lang="sr-Cyrl-CS" altLang="en-US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</a:t>
            </a:r>
          </a:p>
          <a:p>
            <a:pPr algn="just" eaLnBrk="1" hangingPunct="1"/>
            <a:r>
              <a:rPr lang="sr-Cyrl-C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редокс пара</a:t>
            </a:r>
            <a:r>
              <a:rPr lang="sr-Cyrl-R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На тај начин се снижава и електродни потенцијал у ТЕ (</a:t>
            </a:r>
            <a:r>
              <a:rPr lang="en-U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sr-Cyrl-RS" altLang="en-US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) који тада задовољава услов коришћења редокс индикатора - </a:t>
            </a:r>
            <a:r>
              <a:rPr lang="en-US" alt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en-U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дифениламин сулфонске киселине.</a:t>
            </a:r>
            <a:endParaRPr lang="sr-Cyrl-RS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8" name="Object 8">
            <a:extLst>
              <a:ext uri="{FF2B5EF4-FFF2-40B4-BE49-F238E27FC236}">
                <a16:creationId xmlns:a16="http://schemas.microsoft.com/office/drawing/2014/main" id="{F8FA968D-FFB4-44FE-95C7-288769BD14A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13863349"/>
              </p:ext>
            </p:extLst>
          </p:nvPr>
        </p:nvGraphicFramePr>
        <p:xfrm>
          <a:off x="7976177" y="5045695"/>
          <a:ext cx="885825" cy="409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12" name="Equation" r:id="rId3" imgW="520560" imgH="241200" progId="Equation.3">
                  <p:embed/>
                </p:oleObj>
              </mc:Choice>
              <mc:Fallback>
                <p:oleObj name="Equation" r:id="rId3" imgW="520560" imgH="241200" progId="Equation.3">
                  <p:embed/>
                  <p:pic>
                    <p:nvPicPr>
                      <p:cNvPr id="53254" name="Object 8">
                        <a:extLst>
                          <a:ext uri="{FF2B5EF4-FFF2-40B4-BE49-F238E27FC236}">
                            <a16:creationId xmlns:a16="http://schemas.microsoft.com/office/drawing/2014/main" id="{CAA9D6BD-03C6-4C43-A2B9-ABAAB9384C88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976177" y="5045695"/>
                        <a:ext cx="885825" cy="4095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Rectangle 9">
            <a:extLst>
              <a:ext uri="{FF2B5EF4-FFF2-40B4-BE49-F238E27FC236}">
                <a16:creationId xmlns:a16="http://schemas.microsoft.com/office/drawing/2014/main" id="{A8A8F71B-99F9-42B6-866A-F8B50471CEF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43200" y="6281727"/>
            <a:ext cx="1300356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en-US" altLang="en-US" baseline="30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</a:t>
            </a:r>
            <a:r>
              <a:rPr lang="en-US" altLang="en-US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in</a:t>
            </a:r>
            <a:r>
              <a:rPr lang="en-US" altLang="en-US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~ </a:t>
            </a:r>
            <a:r>
              <a:rPr lang="en-U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sr-Cyrl-RS" altLang="en-US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</a:t>
            </a:r>
            <a:r>
              <a:rPr lang="sr-Cyrl-R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altLang="en-US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Text Box 4"/>
          <p:cNvSpPr txBox="1">
            <a:spLocks noChangeArrowheads="1"/>
          </p:cNvSpPr>
          <p:nvPr/>
        </p:nvSpPr>
        <p:spPr bwMode="auto">
          <a:xfrm>
            <a:off x="3027363" y="1074738"/>
            <a:ext cx="313213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Броматометрија</a:t>
            </a:r>
            <a:endParaRPr lang="sr-Latn-CS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7891" name="Text Box 6"/>
          <p:cNvSpPr txBox="1">
            <a:spLocks noChangeArrowheads="1"/>
          </p:cNvSpPr>
          <p:nvPr/>
        </p:nvSpPr>
        <p:spPr bwMode="auto">
          <a:xfrm>
            <a:off x="182880" y="1645920"/>
            <a:ext cx="654939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Бромат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јакo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оксидационо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средство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у киселој средини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Latn-CS" dirty="0">
                <a:latin typeface="Times New Roman" pitchFamily="18" charset="0"/>
                <a:cs typeface="Times New Roman" pitchFamily="18" charset="0"/>
              </a:rPr>
              <a:t>: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7892" name="Text Box 7"/>
          <p:cNvSpPr txBox="1">
            <a:spLocks noChangeArrowheads="1"/>
          </p:cNvSpPr>
          <p:nvPr/>
        </p:nvSpPr>
        <p:spPr bwMode="auto">
          <a:xfrm>
            <a:off x="914400" y="2151063"/>
            <a:ext cx="7561263" cy="430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sr-Latn-CS" sz="2200" b="1" dirty="0">
                <a:latin typeface="Times New Roman" pitchFamily="18" charset="0"/>
                <a:cs typeface="Times New Roman" pitchFamily="18" charset="0"/>
              </a:rPr>
              <a:t>BrO</a:t>
            </a:r>
            <a:r>
              <a:rPr lang="sr-Latn-CS" sz="2200" b="1" baseline="-25000" dirty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sr-Latn-CS" sz="2200" b="1" baseline="30000" dirty="0">
                <a:latin typeface="Times New Roman" pitchFamily="18" charset="0"/>
                <a:cs typeface="Times New Roman" pitchFamily="18" charset="0"/>
              </a:rPr>
              <a:t>-  </a:t>
            </a:r>
            <a:r>
              <a:rPr lang="sr-Latn-CS" sz="2200" b="1" dirty="0">
                <a:latin typeface="Times New Roman" pitchFamily="18" charset="0"/>
                <a:cs typeface="Times New Roman" pitchFamily="18" charset="0"/>
              </a:rPr>
              <a:t> +  6H</a:t>
            </a:r>
            <a:r>
              <a:rPr lang="sr-Latn-CS" sz="2200" b="1" baseline="30000" dirty="0">
                <a:latin typeface="Times New Roman" pitchFamily="18" charset="0"/>
                <a:cs typeface="Times New Roman" pitchFamily="18" charset="0"/>
              </a:rPr>
              <a:t>+</a:t>
            </a:r>
            <a:r>
              <a:rPr lang="sr-Latn-CS" sz="2200" b="1" dirty="0">
                <a:latin typeface="Times New Roman" pitchFamily="18" charset="0"/>
                <a:cs typeface="Times New Roman" pitchFamily="18" charset="0"/>
              </a:rPr>
              <a:t> +  5e</a:t>
            </a:r>
            <a:r>
              <a:rPr lang="sr-Latn-CS" sz="2200" b="1" baseline="30000" dirty="0">
                <a:latin typeface="Times New Roman" pitchFamily="18" charset="0"/>
                <a:cs typeface="Times New Roman" pitchFamily="18" charset="0"/>
              </a:rPr>
              <a:t>-  </a:t>
            </a:r>
            <a:r>
              <a:rPr lang="sr-Latn-CS" sz="2200" b="1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sl-SI" sz="2200" b="1" dirty="0">
                <a:latin typeface="Times New Roman" pitchFamily="18" charset="0"/>
                <a:cs typeface="Times New Roman" pitchFamily="18" charset="0"/>
                <a:sym typeface="Wingdings 3" pitchFamily="18" charset="2"/>
              </a:rPr>
              <a:t>   1/2Br</a:t>
            </a:r>
            <a:r>
              <a:rPr lang="sl-SI" sz="2200" b="1" baseline="-25000" dirty="0">
                <a:latin typeface="Times New Roman" pitchFamily="18" charset="0"/>
                <a:cs typeface="Times New Roman" pitchFamily="18" charset="0"/>
                <a:sym typeface="Wingdings 3" pitchFamily="18" charset="2"/>
              </a:rPr>
              <a:t>2   </a:t>
            </a:r>
            <a:r>
              <a:rPr lang="sl-SI" sz="2200" b="1" dirty="0">
                <a:latin typeface="Times New Roman" pitchFamily="18" charset="0"/>
                <a:cs typeface="Times New Roman" pitchFamily="18" charset="0"/>
                <a:sym typeface="Wingdings 3" pitchFamily="18" charset="2"/>
              </a:rPr>
              <a:t>+  3H</a:t>
            </a:r>
            <a:r>
              <a:rPr lang="sl-SI" sz="2200" b="1" baseline="-25000" dirty="0">
                <a:latin typeface="Times New Roman" pitchFamily="18" charset="0"/>
                <a:cs typeface="Times New Roman" pitchFamily="18" charset="0"/>
                <a:sym typeface="Wingdings 3" pitchFamily="18" charset="2"/>
              </a:rPr>
              <a:t>2</a:t>
            </a:r>
            <a:r>
              <a:rPr lang="sl-SI" sz="2200" b="1" dirty="0">
                <a:latin typeface="Times New Roman" pitchFamily="18" charset="0"/>
                <a:cs typeface="Times New Roman" pitchFamily="18" charset="0"/>
                <a:sym typeface="Wingdings 3" pitchFamily="18" charset="2"/>
              </a:rPr>
              <a:t>O 	E</a:t>
            </a:r>
            <a:r>
              <a:rPr lang="sl-SI" sz="2200" b="1" baseline="30000" dirty="0">
                <a:latin typeface="Times New Roman" pitchFamily="18" charset="0"/>
                <a:cs typeface="Times New Roman" pitchFamily="18" charset="0"/>
                <a:sym typeface="Wingdings 3" pitchFamily="18" charset="2"/>
              </a:rPr>
              <a:t>o</a:t>
            </a:r>
            <a:r>
              <a:rPr lang="sl-SI" sz="2200" b="1" dirty="0">
                <a:latin typeface="Times New Roman" pitchFamily="18" charset="0"/>
                <a:cs typeface="Times New Roman" pitchFamily="18" charset="0"/>
                <a:sym typeface="Wingdings 3" pitchFamily="18" charset="2"/>
              </a:rPr>
              <a:t>= 1,52 V</a:t>
            </a:r>
            <a:endParaRPr lang="en-US" sz="2200" b="1" dirty="0">
              <a:latin typeface="Times New Roman" pitchFamily="18" charset="0"/>
              <a:cs typeface="Times New Roman" pitchFamily="18" charset="0"/>
              <a:sym typeface="Wingdings 3" pitchFamily="18" charset="2"/>
            </a:endParaRPr>
          </a:p>
        </p:txBody>
      </p:sp>
      <p:sp>
        <p:nvSpPr>
          <p:cNvPr id="37893" name="Text Box 8"/>
          <p:cNvSpPr txBox="1">
            <a:spLocks noChangeArrowheads="1"/>
          </p:cNvSpPr>
          <p:nvPr/>
        </p:nvSpPr>
        <p:spPr bwMode="auto">
          <a:xfrm>
            <a:off x="182880" y="2616200"/>
            <a:ext cx="864235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У току титрације, у присуству вишка редукционог средстава, бром се даље редукује до бромида: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7894" name="Text Box 9"/>
          <p:cNvSpPr txBox="1">
            <a:spLocks noChangeArrowheads="1"/>
          </p:cNvSpPr>
          <p:nvPr/>
        </p:nvSpPr>
        <p:spPr bwMode="auto">
          <a:xfrm>
            <a:off x="914400" y="3422650"/>
            <a:ext cx="7258050" cy="430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sr-Latn-CS" sz="2200" b="1" baseline="30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l-SI" sz="2200" b="1" dirty="0">
                <a:latin typeface="Times New Roman" pitchFamily="18" charset="0"/>
                <a:cs typeface="Times New Roman" pitchFamily="18" charset="0"/>
                <a:sym typeface="Wingdings 3" pitchFamily="18" charset="2"/>
              </a:rPr>
              <a:t>Br</a:t>
            </a:r>
            <a:r>
              <a:rPr lang="sl-SI" sz="2200" b="1" baseline="-25000" dirty="0">
                <a:latin typeface="Times New Roman" pitchFamily="18" charset="0"/>
                <a:cs typeface="Times New Roman" pitchFamily="18" charset="0"/>
                <a:sym typeface="Wingdings 3" pitchFamily="18" charset="2"/>
              </a:rPr>
              <a:t>2 </a:t>
            </a:r>
            <a:r>
              <a:rPr lang="sr-Latn-CS" sz="2200" b="1" baseline="30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Latn-CS" sz="2200" b="1" dirty="0">
                <a:latin typeface="Times New Roman" pitchFamily="18" charset="0"/>
                <a:cs typeface="Times New Roman" pitchFamily="18" charset="0"/>
              </a:rPr>
              <a:t> +  2e</a:t>
            </a:r>
            <a:r>
              <a:rPr lang="sr-Latn-CS" sz="2200" b="1" baseline="30000" dirty="0">
                <a:latin typeface="Times New Roman" pitchFamily="18" charset="0"/>
                <a:cs typeface="Times New Roman" pitchFamily="18" charset="0"/>
              </a:rPr>
              <a:t>-  </a:t>
            </a:r>
            <a:r>
              <a:rPr lang="sr-Latn-CS" sz="2200" b="1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sl-SI" sz="2200" b="1" dirty="0">
                <a:latin typeface="Times New Roman" pitchFamily="18" charset="0"/>
                <a:cs typeface="Times New Roman" pitchFamily="18" charset="0"/>
                <a:sym typeface="Wingdings 3" pitchFamily="18" charset="2"/>
              </a:rPr>
              <a:t>   2Br</a:t>
            </a:r>
            <a:r>
              <a:rPr lang="sl-SI" sz="2200" b="1" baseline="40000" dirty="0">
                <a:latin typeface="Times New Roman" pitchFamily="18" charset="0"/>
                <a:cs typeface="Times New Roman" pitchFamily="18" charset="0"/>
                <a:sym typeface="Wingdings 3" pitchFamily="18" charset="2"/>
              </a:rPr>
              <a:t>-</a:t>
            </a:r>
            <a:r>
              <a:rPr lang="sl-SI" sz="2200" b="1" dirty="0">
                <a:latin typeface="Times New Roman" pitchFamily="18" charset="0"/>
                <a:cs typeface="Times New Roman" pitchFamily="18" charset="0"/>
                <a:sym typeface="Wingdings 3" pitchFamily="18" charset="2"/>
              </a:rPr>
              <a:t> </a:t>
            </a:r>
            <a:r>
              <a:rPr lang="sl-SI" sz="2200" b="1" baseline="-25000" dirty="0">
                <a:latin typeface="Times New Roman" pitchFamily="18" charset="0"/>
                <a:cs typeface="Times New Roman" pitchFamily="18" charset="0"/>
                <a:sym typeface="Wingdings 3" pitchFamily="18" charset="2"/>
              </a:rPr>
              <a:t>          </a:t>
            </a:r>
            <a:r>
              <a:rPr lang="sl-SI" sz="2200" b="1" dirty="0">
                <a:latin typeface="Times New Roman" pitchFamily="18" charset="0"/>
                <a:cs typeface="Times New Roman" pitchFamily="18" charset="0"/>
                <a:sym typeface="Wingdings 3" pitchFamily="18" charset="2"/>
              </a:rPr>
              <a:t>	           </a:t>
            </a:r>
            <a:r>
              <a:rPr lang="en-US" sz="2200" b="1" dirty="0">
                <a:latin typeface="Times New Roman" pitchFamily="18" charset="0"/>
                <a:cs typeface="Times New Roman" pitchFamily="18" charset="0"/>
                <a:sym typeface="Wingdings 3" pitchFamily="18" charset="2"/>
              </a:rPr>
              <a:t>       </a:t>
            </a:r>
            <a:r>
              <a:rPr lang="sr-Cyrl-RS" sz="2200" b="1" dirty="0">
                <a:latin typeface="Times New Roman" pitchFamily="18" charset="0"/>
                <a:cs typeface="Times New Roman" pitchFamily="18" charset="0"/>
                <a:sym typeface="Wingdings 3" pitchFamily="18" charset="2"/>
              </a:rPr>
              <a:t>        </a:t>
            </a:r>
            <a:r>
              <a:rPr lang="sl-SI" sz="2200" b="1" dirty="0">
                <a:latin typeface="Times New Roman" pitchFamily="18" charset="0"/>
                <a:cs typeface="Times New Roman" pitchFamily="18" charset="0"/>
                <a:sym typeface="Wingdings 3" pitchFamily="18" charset="2"/>
              </a:rPr>
              <a:t>E</a:t>
            </a:r>
            <a:r>
              <a:rPr lang="sl-SI" sz="2200" b="1" baseline="30000" dirty="0">
                <a:latin typeface="Times New Roman" pitchFamily="18" charset="0"/>
                <a:cs typeface="Times New Roman" pitchFamily="18" charset="0"/>
                <a:sym typeface="Wingdings 3" pitchFamily="18" charset="2"/>
              </a:rPr>
              <a:t>o</a:t>
            </a:r>
            <a:r>
              <a:rPr lang="sl-SI" sz="2200" b="1" dirty="0">
                <a:latin typeface="Times New Roman" pitchFamily="18" charset="0"/>
                <a:cs typeface="Times New Roman" pitchFamily="18" charset="0"/>
                <a:sym typeface="Wingdings 3" pitchFamily="18" charset="2"/>
              </a:rPr>
              <a:t>= 1,09 V</a:t>
            </a:r>
            <a:endParaRPr lang="en-US" sz="2200" b="1" dirty="0">
              <a:latin typeface="Times New Roman" pitchFamily="18" charset="0"/>
              <a:cs typeface="Times New Roman" pitchFamily="18" charset="0"/>
              <a:sym typeface="Wingdings 3" pitchFamily="18" charset="2"/>
            </a:endParaRPr>
          </a:p>
        </p:txBody>
      </p:sp>
      <p:sp>
        <p:nvSpPr>
          <p:cNvPr id="37895" name="Text Box 10"/>
          <p:cNvSpPr txBox="1">
            <a:spLocks noChangeArrowheads="1"/>
          </p:cNvSpPr>
          <p:nvPr/>
        </p:nvSpPr>
        <p:spPr bwMode="auto">
          <a:xfrm>
            <a:off x="182880" y="3914775"/>
            <a:ext cx="864235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Титрација јаког редукционог средстава  тече уз редукцију бромата до бромида: 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7896" name="Text Box 11"/>
          <p:cNvSpPr txBox="1">
            <a:spLocks noChangeArrowheads="1"/>
          </p:cNvSpPr>
          <p:nvPr/>
        </p:nvSpPr>
        <p:spPr bwMode="auto">
          <a:xfrm>
            <a:off x="914401" y="4754880"/>
            <a:ext cx="7258050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sr-Latn-CS" sz="2200" b="1" dirty="0">
                <a:latin typeface="Times New Roman" pitchFamily="18" charset="0"/>
                <a:cs typeface="Times New Roman" pitchFamily="18" charset="0"/>
              </a:rPr>
              <a:t>BrO</a:t>
            </a:r>
            <a:r>
              <a:rPr lang="sr-Latn-CS" sz="2200" b="1" baseline="-25000" dirty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sr-Latn-CS" sz="2200" b="1" baseline="30000" dirty="0">
                <a:latin typeface="Times New Roman" pitchFamily="18" charset="0"/>
                <a:cs typeface="Times New Roman" pitchFamily="18" charset="0"/>
              </a:rPr>
              <a:t>-  </a:t>
            </a:r>
            <a:r>
              <a:rPr lang="sr-Latn-CS" sz="2200" b="1" dirty="0">
                <a:latin typeface="Times New Roman" pitchFamily="18" charset="0"/>
                <a:cs typeface="Times New Roman" pitchFamily="18" charset="0"/>
              </a:rPr>
              <a:t> +  6H</a:t>
            </a:r>
            <a:r>
              <a:rPr lang="sr-Latn-CS" sz="2200" b="1" baseline="30000" dirty="0">
                <a:latin typeface="Times New Roman" pitchFamily="18" charset="0"/>
                <a:cs typeface="Times New Roman" pitchFamily="18" charset="0"/>
              </a:rPr>
              <a:t>+</a:t>
            </a:r>
            <a:r>
              <a:rPr lang="sr-Latn-CS" sz="2200" b="1" dirty="0">
                <a:latin typeface="Times New Roman" pitchFamily="18" charset="0"/>
                <a:cs typeface="Times New Roman" pitchFamily="18" charset="0"/>
              </a:rPr>
              <a:t> +  6e</a:t>
            </a:r>
            <a:r>
              <a:rPr lang="sr-Latn-CS" sz="2200" b="1" baseline="30000" dirty="0">
                <a:latin typeface="Times New Roman" pitchFamily="18" charset="0"/>
                <a:cs typeface="Times New Roman" pitchFamily="18" charset="0"/>
              </a:rPr>
              <a:t>-  </a:t>
            </a:r>
            <a:r>
              <a:rPr lang="sr-Latn-CS" sz="2200" b="1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sl-SI" sz="2200" b="1" dirty="0">
                <a:latin typeface="Times New Roman" pitchFamily="18" charset="0"/>
                <a:cs typeface="Times New Roman" pitchFamily="18" charset="0"/>
                <a:sym typeface="Wingdings 3" pitchFamily="18" charset="2"/>
              </a:rPr>
              <a:t>   Br</a:t>
            </a:r>
            <a:r>
              <a:rPr lang="sl-SI" sz="2200" b="1" baseline="30000" dirty="0">
                <a:latin typeface="Times New Roman" pitchFamily="18" charset="0"/>
                <a:cs typeface="Times New Roman" pitchFamily="18" charset="0"/>
                <a:sym typeface="Wingdings 3" pitchFamily="18" charset="2"/>
              </a:rPr>
              <a:t>-</a:t>
            </a:r>
            <a:r>
              <a:rPr lang="sl-SI" sz="2200" b="1" baseline="-25000" dirty="0">
                <a:latin typeface="Times New Roman" pitchFamily="18" charset="0"/>
                <a:cs typeface="Times New Roman" pitchFamily="18" charset="0"/>
                <a:sym typeface="Wingdings 3" pitchFamily="18" charset="2"/>
              </a:rPr>
              <a:t>   </a:t>
            </a:r>
            <a:r>
              <a:rPr lang="sl-SI" sz="2200" b="1" dirty="0">
                <a:latin typeface="Times New Roman" pitchFamily="18" charset="0"/>
                <a:cs typeface="Times New Roman" pitchFamily="18" charset="0"/>
                <a:sym typeface="Wingdings 3" pitchFamily="18" charset="2"/>
              </a:rPr>
              <a:t>+  3H</a:t>
            </a:r>
            <a:r>
              <a:rPr lang="sl-SI" sz="2200" b="1" baseline="-25000" dirty="0">
                <a:latin typeface="Times New Roman" pitchFamily="18" charset="0"/>
                <a:cs typeface="Times New Roman" pitchFamily="18" charset="0"/>
                <a:sym typeface="Wingdings 3" pitchFamily="18" charset="2"/>
              </a:rPr>
              <a:t>2</a:t>
            </a:r>
            <a:r>
              <a:rPr lang="sl-SI" sz="2200" b="1" dirty="0">
                <a:latin typeface="Times New Roman" pitchFamily="18" charset="0"/>
                <a:cs typeface="Times New Roman" pitchFamily="18" charset="0"/>
                <a:sym typeface="Wingdings 3" pitchFamily="18" charset="2"/>
              </a:rPr>
              <a:t>O 	      </a:t>
            </a:r>
            <a:r>
              <a:rPr lang="sr-Cyrl-RS" sz="2200" b="1" dirty="0">
                <a:latin typeface="Times New Roman" pitchFamily="18" charset="0"/>
                <a:cs typeface="Times New Roman" pitchFamily="18" charset="0"/>
                <a:sym typeface="Wingdings 3" pitchFamily="18" charset="2"/>
              </a:rPr>
              <a:t>       </a:t>
            </a:r>
            <a:r>
              <a:rPr lang="sl-SI" sz="2200" b="1" dirty="0">
                <a:latin typeface="Times New Roman" pitchFamily="18" charset="0"/>
                <a:cs typeface="Times New Roman" pitchFamily="18" charset="0"/>
                <a:sym typeface="Wingdings 3" pitchFamily="18" charset="2"/>
              </a:rPr>
              <a:t>E</a:t>
            </a:r>
            <a:r>
              <a:rPr lang="sl-SI" sz="2200" b="1" baseline="30000" dirty="0">
                <a:latin typeface="Times New Roman" pitchFamily="18" charset="0"/>
                <a:cs typeface="Times New Roman" pitchFamily="18" charset="0"/>
                <a:sym typeface="Wingdings 3" pitchFamily="18" charset="2"/>
              </a:rPr>
              <a:t>o</a:t>
            </a:r>
            <a:r>
              <a:rPr lang="sl-SI" sz="2200" b="1" dirty="0">
                <a:latin typeface="Times New Roman" pitchFamily="18" charset="0"/>
                <a:cs typeface="Times New Roman" pitchFamily="18" charset="0"/>
                <a:sym typeface="Wingdings 3" pitchFamily="18" charset="2"/>
              </a:rPr>
              <a:t>= 1,45 V</a:t>
            </a:r>
            <a:endParaRPr lang="en-US" sz="2200" b="1" dirty="0">
              <a:latin typeface="Times New Roman" pitchFamily="18" charset="0"/>
              <a:cs typeface="Times New Roman" pitchFamily="18" charset="0"/>
              <a:sym typeface="Wingdings 3" pitchFamily="18" charset="2"/>
            </a:endParaRPr>
          </a:p>
        </p:txBody>
      </p:sp>
      <p:sp>
        <p:nvSpPr>
          <p:cNvPr id="37897" name="Text Box 12"/>
          <p:cNvSpPr txBox="1">
            <a:spLocks noChangeArrowheads="1"/>
          </p:cNvSpPr>
          <p:nvPr/>
        </p:nvSpPr>
        <p:spPr bwMode="auto">
          <a:xfrm>
            <a:off x="182880" y="5229225"/>
            <a:ext cx="8642350" cy="1354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При титрацији слабих редукционих средстава се добија смеша бромида и брома. Додатак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Hg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II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) осигурава редукцију до бромида, грађењем стабилних бромо комплекса живе(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II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) и повећањем електродног потенцијала </a:t>
            </a:r>
            <a:r>
              <a:rPr lang="sl-SI" dirty="0">
                <a:latin typeface="Times New Roman" pitchFamily="18" charset="0"/>
                <a:cs typeface="Times New Roman" pitchFamily="18" charset="0"/>
                <a:sym typeface="Wingdings 3" pitchFamily="18" charset="2"/>
              </a:rPr>
              <a:t>Br</a:t>
            </a:r>
            <a:r>
              <a:rPr lang="sl-SI" baseline="-25000" dirty="0">
                <a:latin typeface="Times New Roman" pitchFamily="18" charset="0"/>
                <a:cs typeface="Times New Roman" pitchFamily="18" charset="0"/>
                <a:sym typeface="Wingdings 3" pitchFamily="18" charset="2"/>
              </a:rPr>
              <a:t>2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/2</a:t>
            </a:r>
            <a:r>
              <a:rPr lang="sl-SI" dirty="0">
                <a:latin typeface="Times New Roman" pitchFamily="18" charset="0"/>
                <a:cs typeface="Times New Roman" pitchFamily="18" charset="0"/>
                <a:sym typeface="Wingdings 3" pitchFamily="18" charset="2"/>
              </a:rPr>
              <a:t>Br</a:t>
            </a:r>
            <a:r>
              <a:rPr lang="sl-SI" baseline="30000" dirty="0">
                <a:latin typeface="Times New Roman" pitchFamily="18" charset="0"/>
                <a:cs typeface="Times New Roman" pitchFamily="18" charset="0"/>
                <a:sym typeface="Wingdings 3" pitchFamily="18" charset="2"/>
              </a:rPr>
              <a:t>-</a:t>
            </a:r>
            <a:r>
              <a:rPr lang="sl-SI" dirty="0">
                <a:latin typeface="Times New Roman" pitchFamily="18" charset="0"/>
                <a:cs typeface="Times New Roman" pitchFamily="18" charset="0"/>
                <a:sym typeface="Wingdings 3" pitchFamily="18" charset="2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система. 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ext Box 4"/>
          <p:cNvSpPr txBox="1">
            <a:spLocks noChangeArrowheads="1"/>
          </p:cNvSpPr>
          <p:nvPr/>
        </p:nvSpPr>
        <p:spPr bwMode="auto">
          <a:xfrm>
            <a:off x="914400" y="5212080"/>
            <a:ext cx="7921625" cy="430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sr-Latn-CS" sz="2200" b="1" dirty="0">
                <a:latin typeface="Times New Roman" pitchFamily="18" charset="0"/>
                <a:cs typeface="Times New Roman" pitchFamily="18" charset="0"/>
              </a:rPr>
              <a:t>BrO</a:t>
            </a:r>
            <a:r>
              <a:rPr lang="sr-Latn-CS" sz="2200" b="1" baseline="-25000" dirty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sr-Latn-CS" sz="2200" b="1" baseline="30000" dirty="0">
                <a:latin typeface="Times New Roman" pitchFamily="18" charset="0"/>
                <a:cs typeface="Times New Roman" pitchFamily="18" charset="0"/>
              </a:rPr>
              <a:t>-  </a:t>
            </a:r>
            <a:r>
              <a:rPr lang="sr-Latn-CS" sz="2200" b="1" dirty="0">
                <a:latin typeface="Times New Roman" pitchFamily="18" charset="0"/>
                <a:cs typeface="Times New Roman" pitchFamily="18" charset="0"/>
              </a:rPr>
              <a:t> +  6H</a:t>
            </a:r>
            <a:r>
              <a:rPr lang="sr-Latn-CS" sz="2200" b="1" baseline="30000" dirty="0">
                <a:latin typeface="Times New Roman" pitchFamily="18" charset="0"/>
                <a:cs typeface="Times New Roman" pitchFamily="18" charset="0"/>
              </a:rPr>
              <a:t>+</a:t>
            </a:r>
            <a:r>
              <a:rPr lang="sr-Latn-CS" sz="2200" b="1" dirty="0">
                <a:latin typeface="Times New Roman" pitchFamily="18" charset="0"/>
                <a:cs typeface="Times New Roman" pitchFamily="18" charset="0"/>
              </a:rPr>
              <a:t> +  5Br</a:t>
            </a:r>
            <a:r>
              <a:rPr lang="sr-Latn-CS" sz="2200" b="1" baseline="30000" dirty="0">
                <a:latin typeface="Times New Roman" pitchFamily="18" charset="0"/>
                <a:cs typeface="Times New Roman" pitchFamily="18" charset="0"/>
              </a:rPr>
              <a:t>-  </a:t>
            </a:r>
            <a:r>
              <a:rPr lang="sr-Latn-CS" sz="2200" b="1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sl-SI" sz="2200" b="1" dirty="0">
                <a:latin typeface="Times New Roman" pitchFamily="18" charset="0"/>
                <a:cs typeface="Times New Roman" pitchFamily="18" charset="0"/>
                <a:sym typeface="Wingdings 3" pitchFamily="18" charset="2"/>
              </a:rPr>
              <a:t>   3Br</a:t>
            </a:r>
            <a:r>
              <a:rPr lang="sl-SI" sz="2200" b="1" baseline="-25000" dirty="0">
                <a:latin typeface="Times New Roman" pitchFamily="18" charset="0"/>
                <a:cs typeface="Times New Roman" pitchFamily="18" charset="0"/>
                <a:sym typeface="Wingdings 3" pitchFamily="18" charset="2"/>
              </a:rPr>
              <a:t>2   </a:t>
            </a:r>
            <a:r>
              <a:rPr lang="sl-SI" sz="2200" b="1" dirty="0">
                <a:latin typeface="Times New Roman" pitchFamily="18" charset="0"/>
                <a:cs typeface="Times New Roman" pitchFamily="18" charset="0"/>
                <a:sym typeface="Wingdings 3" pitchFamily="18" charset="2"/>
              </a:rPr>
              <a:t>+  3H</a:t>
            </a:r>
            <a:r>
              <a:rPr lang="sl-SI" sz="2200" b="1" baseline="-25000" dirty="0">
                <a:latin typeface="Times New Roman" pitchFamily="18" charset="0"/>
                <a:cs typeface="Times New Roman" pitchFamily="18" charset="0"/>
                <a:sym typeface="Wingdings 3" pitchFamily="18" charset="2"/>
              </a:rPr>
              <a:t>2</a:t>
            </a:r>
            <a:r>
              <a:rPr lang="sl-SI" sz="2200" b="1" dirty="0">
                <a:latin typeface="Times New Roman" pitchFamily="18" charset="0"/>
                <a:cs typeface="Times New Roman" pitchFamily="18" charset="0"/>
                <a:sym typeface="Wingdings 3" pitchFamily="18" charset="2"/>
              </a:rPr>
              <a:t>O 	         K</a:t>
            </a:r>
            <a:r>
              <a:rPr lang="en-US" sz="2200" b="1" dirty="0">
                <a:latin typeface="Times New Roman" pitchFamily="18" charset="0"/>
                <a:cs typeface="Times New Roman" pitchFamily="18" charset="0"/>
                <a:sym typeface="Wingdings 3" pitchFamily="18" charset="2"/>
              </a:rPr>
              <a:t> </a:t>
            </a:r>
            <a:r>
              <a:rPr lang="sl-SI" sz="2200" b="1" dirty="0">
                <a:latin typeface="Times New Roman" pitchFamily="18" charset="0"/>
                <a:cs typeface="Times New Roman" pitchFamily="18" charset="0"/>
                <a:sym typeface="Wingdings 3" pitchFamily="18" charset="2"/>
              </a:rPr>
              <a:t>= 2</a:t>
            </a:r>
            <a:r>
              <a:rPr lang="en-US" sz="2200" b="1" dirty="0">
                <a:latin typeface="Times New Roman" pitchFamily="18" charset="0"/>
                <a:cs typeface="Times New Roman" pitchFamily="18" charset="0"/>
                <a:sym typeface="Wingdings 3" pitchFamily="18" charset="2"/>
              </a:rPr>
              <a:t>·</a:t>
            </a:r>
            <a:r>
              <a:rPr lang="sr-Latn-CS" sz="2200" b="1" dirty="0">
                <a:latin typeface="Times New Roman" pitchFamily="18" charset="0"/>
                <a:cs typeface="Times New Roman" pitchFamily="18" charset="0"/>
                <a:sym typeface="Wingdings 3" pitchFamily="18" charset="2"/>
              </a:rPr>
              <a:t>10</a:t>
            </a:r>
            <a:r>
              <a:rPr lang="sr-Latn-CS" sz="2200" b="1" baseline="30000" dirty="0">
                <a:latin typeface="Times New Roman" pitchFamily="18" charset="0"/>
                <a:cs typeface="Times New Roman" pitchFamily="18" charset="0"/>
                <a:sym typeface="Wingdings 3" pitchFamily="18" charset="2"/>
              </a:rPr>
              <a:t>38</a:t>
            </a:r>
            <a:endParaRPr lang="en-US" sz="2200" b="1" dirty="0">
              <a:latin typeface="Times New Roman" pitchFamily="18" charset="0"/>
              <a:cs typeface="Times New Roman" pitchFamily="18" charset="0"/>
              <a:sym typeface="Wingdings 3" pitchFamily="18" charset="2"/>
            </a:endParaRPr>
          </a:p>
        </p:txBody>
      </p:sp>
      <p:sp>
        <p:nvSpPr>
          <p:cNvPr id="38915" name="Text Box 5"/>
          <p:cNvSpPr txBox="1">
            <a:spLocks noChangeArrowheads="1"/>
          </p:cNvSpPr>
          <p:nvPr/>
        </p:nvSpPr>
        <p:spPr bwMode="auto">
          <a:xfrm>
            <a:off x="182880" y="3566160"/>
            <a:ext cx="8813800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Титрација се изводи у присуству ацидо-базних индикатора (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метил</a:t>
            </a:r>
            <a:r>
              <a:rPr lang="sr-Latn-CS" dirty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оранж</a:t>
            </a:r>
            <a:r>
              <a:rPr lang="sr-Latn-CS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метил</a:t>
            </a:r>
            <a:r>
              <a:rPr lang="sr-Latn-CS" dirty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црвено</a:t>
            </a:r>
            <a:r>
              <a:rPr lang="sr-Latn-CS" dirty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На ТЕ, након што је титрована супстанца потпуно изреаговала, прва кап бромата у вишку оксидује бромид у елементарни бром, који иреверзибилно разара и обезбојава индикатор.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8916" name="Text Box 6"/>
          <p:cNvSpPr txBox="1">
            <a:spLocks noChangeArrowheads="1"/>
          </p:cNvSpPr>
          <p:nvPr/>
        </p:nvSpPr>
        <p:spPr bwMode="auto">
          <a:xfrm>
            <a:off x="180975" y="1280160"/>
            <a:ext cx="8813800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Бромат је јако оксидационо средство само у киселим срединама - повећање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pH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вредности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раствора доводи до смањења електродног потенцијала и до смањења брзине реакције.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8917" name="Text Box 7"/>
          <p:cNvSpPr txBox="1">
            <a:spLocks noChangeArrowheads="1"/>
          </p:cNvSpPr>
          <p:nvPr/>
        </p:nvSpPr>
        <p:spPr bwMode="auto">
          <a:xfrm>
            <a:off x="180975" y="2468880"/>
            <a:ext cx="8711565" cy="7848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>
              <a:spcAft>
                <a:spcPts val="600"/>
              </a:spcAft>
            </a:pPr>
            <a:r>
              <a:rPr lang="sr-Latn-CS" dirty="0">
                <a:latin typeface="Times New Roman" pitchFamily="18" charset="0"/>
                <a:cs typeface="Times New Roman" pitchFamily="18" charset="0"/>
              </a:rPr>
              <a:t>KBrO</a:t>
            </a:r>
            <a:r>
              <a:rPr lang="sr-Latn-CS" baseline="-25000" dirty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sr-Latn-CS" dirty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примарни стандардни раствор. </a:t>
            </a:r>
          </a:p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Примена- директна титрација</a:t>
            </a:r>
            <a:r>
              <a:rPr lang="ru-RU" dirty="0">
                <a:latin typeface="Calibri" panose="020F0502020204030204" pitchFamily="34" charset="0"/>
                <a:cs typeface="Calibri" panose="020F0502020204030204" pitchFamily="34" charset="0"/>
              </a:rPr>
              <a:t>: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As</a:t>
            </a:r>
            <a:r>
              <a:rPr lang="sr-Latn-CS" dirty="0">
                <a:latin typeface="Times New Roman" pitchFamily="18" charset="0"/>
                <a:cs typeface="Times New Roman" pitchFamily="18" charset="0"/>
              </a:rPr>
              <a:t>(III), Sb(III), Sn(II), Cu(I), Tl(I), N</a:t>
            </a:r>
            <a:r>
              <a:rPr lang="sr-Latn-CS" baseline="-25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sr-Latn-CS" dirty="0">
                <a:latin typeface="Times New Roman" pitchFamily="18" charset="0"/>
                <a:cs typeface="Times New Roman" pitchFamily="18" charset="0"/>
              </a:rPr>
              <a:t>H</a:t>
            </a:r>
            <a:r>
              <a:rPr lang="sr-Latn-CS" baseline="-25000" dirty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sr-Latn-CS" dirty="0">
                <a:latin typeface="Times New Roman" pitchFamily="18" charset="0"/>
                <a:cs typeface="Times New Roman" pitchFamily="18" charset="0"/>
              </a:rPr>
              <a:t>...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E869796-79EA-422A-BF02-718C111AFBE2}"/>
              </a:ext>
            </a:extLst>
          </p:cNvPr>
          <p:cNvSpPr txBox="1"/>
          <p:nvPr/>
        </p:nvSpPr>
        <p:spPr>
          <a:xfrm>
            <a:off x="182880" y="5949315"/>
            <a:ext cx="858456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sr-Cyrl-R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Настали елементарни бром може се даље користити за одређивање низа органских супстанци јер је стандардни раствор брома нестабилан због испарљивости брома.</a:t>
            </a:r>
            <a:endParaRPr lang="en-US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Text Box 8"/>
          <p:cNvSpPr txBox="1">
            <a:spLocks noChangeArrowheads="1"/>
          </p:cNvSpPr>
          <p:nvPr/>
        </p:nvSpPr>
        <p:spPr bwMode="auto">
          <a:xfrm>
            <a:off x="182880" y="3019425"/>
            <a:ext cx="8281988" cy="76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Јодид је умерено јако редукционо средство које може квантитативно реаговати са многим оксидационим средствима</a:t>
            </a:r>
            <a:endParaRPr lang="en-US" sz="2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9939" name="Text Box 4"/>
          <p:cNvSpPr txBox="1">
            <a:spLocks noChangeArrowheads="1"/>
          </p:cNvSpPr>
          <p:nvPr/>
        </p:nvSpPr>
        <p:spPr bwMode="auto">
          <a:xfrm>
            <a:off x="2462213" y="1135063"/>
            <a:ext cx="3960812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800" b="1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Титрације</a:t>
            </a:r>
            <a:r>
              <a:rPr lang="en-US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b="1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јодом</a:t>
            </a:r>
            <a:endParaRPr lang="en-US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9940" name="Text Box 5"/>
          <p:cNvSpPr txBox="1">
            <a:spLocks noChangeArrowheads="1"/>
          </p:cNvSpPr>
          <p:nvPr/>
        </p:nvSpPr>
        <p:spPr bwMode="auto">
          <a:xfrm>
            <a:off x="914400" y="3922713"/>
            <a:ext cx="6119813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sr-Latn-CS" sz="2400" b="1" dirty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sr-Latn-CS" sz="2400" b="1" baseline="-25000" dirty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sr-Latn-CS" sz="2400" b="1" baseline="30000" dirty="0">
                <a:latin typeface="Times New Roman" pitchFamily="18" charset="0"/>
                <a:cs typeface="Times New Roman" pitchFamily="18" charset="0"/>
              </a:rPr>
              <a:t>-  </a:t>
            </a:r>
            <a:r>
              <a:rPr lang="sr-Latn-CS" sz="2400" b="1" dirty="0">
                <a:latin typeface="Times New Roman" pitchFamily="18" charset="0"/>
                <a:cs typeface="Times New Roman" pitchFamily="18" charset="0"/>
              </a:rPr>
              <a:t> +  2e</a:t>
            </a:r>
            <a:r>
              <a:rPr lang="sr-Latn-CS" sz="2400" b="1" baseline="30000" dirty="0">
                <a:latin typeface="Times New Roman" pitchFamily="18" charset="0"/>
                <a:cs typeface="Times New Roman" pitchFamily="18" charset="0"/>
              </a:rPr>
              <a:t>-  </a:t>
            </a:r>
            <a:r>
              <a:rPr lang="sr-Latn-CS" sz="2400" b="1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sl-SI" sz="2400" b="1" dirty="0">
                <a:latin typeface="Times New Roman" pitchFamily="18" charset="0"/>
                <a:cs typeface="Times New Roman" pitchFamily="18" charset="0"/>
                <a:sym typeface="Wingdings 3" pitchFamily="18" charset="2"/>
              </a:rPr>
              <a:t>   3I</a:t>
            </a:r>
            <a:r>
              <a:rPr lang="sl-SI" sz="2400" b="1" baseline="30000" dirty="0">
                <a:latin typeface="Times New Roman" pitchFamily="18" charset="0"/>
                <a:cs typeface="Times New Roman" pitchFamily="18" charset="0"/>
                <a:sym typeface="Wingdings 3" pitchFamily="18" charset="2"/>
              </a:rPr>
              <a:t>-</a:t>
            </a:r>
            <a:r>
              <a:rPr lang="sl-SI" sz="2400" b="1" baseline="-25000" dirty="0">
                <a:latin typeface="Times New Roman" pitchFamily="18" charset="0"/>
                <a:cs typeface="Times New Roman" pitchFamily="18" charset="0"/>
                <a:sym typeface="Wingdings 3" pitchFamily="18" charset="2"/>
              </a:rPr>
              <a:t>   </a:t>
            </a:r>
            <a:r>
              <a:rPr lang="sl-SI" sz="2400" b="1" dirty="0">
                <a:latin typeface="Times New Roman" pitchFamily="18" charset="0"/>
                <a:cs typeface="Times New Roman" pitchFamily="18" charset="0"/>
                <a:sym typeface="Wingdings 3" pitchFamily="18" charset="2"/>
              </a:rPr>
              <a:t>	         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  <a:sym typeface="Wingdings 3" pitchFamily="18" charset="2"/>
              </a:rPr>
              <a:t>   </a:t>
            </a:r>
            <a:r>
              <a:rPr lang="sl-SI" sz="2400" b="1" dirty="0">
                <a:latin typeface="Times New Roman" pitchFamily="18" charset="0"/>
                <a:cs typeface="Times New Roman" pitchFamily="18" charset="0"/>
                <a:sym typeface="Wingdings 3" pitchFamily="18" charset="2"/>
              </a:rPr>
              <a:t>E</a:t>
            </a:r>
            <a:r>
              <a:rPr lang="sl-SI" sz="2400" b="1" baseline="30000" dirty="0">
                <a:latin typeface="Times New Roman" pitchFamily="18" charset="0"/>
                <a:cs typeface="Times New Roman" pitchFamily="18" charset="0"/>
                <a:sym typeface="Wingdings 3" pitchFamily="18" charset="2"/>
              </a:rPr>
              <a:t>o</a:t>
            </a:r>
            <a:r>
              <a:rPr lang="sl-SI" sz="2400" b="1" dirty="0">
                <a:latin typeface="Times New Roman" pitchFamily="18" charset="0"/>
                <a:cs typeface="Times New Roman" pitchFamily="18" charset="0"/>
                <a:sym typeface="Wingdings 3" pitchFamily="18" charset="2"/>
              </a:rPr>
              <a:t> = +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  <a:sym typeface="Wingdings 3" pitchFamily="18" charset="2"/>
              </a:rPr>
              <a:t> </a:t>
            </a:r>
            <a:r>
              <a:rPr lang="sl-SI" sz="2400" b="1" dirty="0">
                <a:latin typeface="Times New Roman" pitchFamily="18" charset="0"/>
                <a:cs typeface="Times New Roman" pitchFamily="18" charset="0"/>
                <a:sym typeface="Wingdings 3" pitchFamily="18" charset="2"/>
              </a:rPr>
              <a:t>0,545 V</a:t>
            </a:r>
            <a:endParaRPr lang="en-US" sz="2400" b="1" dirty="0">
              <a:latin typeface="Times New Roman" pitchFamily="18" charset="0"/>
              <a:cs typeface="Times New Roman" pitchFamily="18" charset="0"/>
              <a:sym typeface="Wingdings 3" pitchFamily="18" charset="2"/>
            </a:endParaRPr>
          </a:p>
        </p:txBody>
      </p:sp>
      <p:sp>
        <p:nvSpPr>
          <p:cNvPr id="39941" name="Text Box 6"/>
          <p:cNvSpPr txBox="1">
            <a:spLocks noChangeArrowheads="1"/>
          </p:cNvSpPr>
          <p:nvPr/>
        </p:nvSpPr>
        <p:spPr bwMode="auto">
          <a:xfrm>
            <a:off x="1005840" y="4684713"/>
            <a:ext cx="5400675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sr-Latn-CS" sz="2400" b="1" dirty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sr-Latn-CS" sz="2400" b="1" baseline="-25000" dirty="0">
                <a:latin typeface="Times New Roman" pitchFamily="18" charset="0"/>
                <a:cs typeface="Times New Roman" pitchFamily="18" charset="0"/>
              </a:rPr>
              <a:t>2   </a:t>
            </a:r>
            <a:r>
              <a:rPr lang="sr-Latn-CS" sz="2400" b="1" dirty="0">
                <a:latin typeface="Times New Roman" pitchFamily="18" charset="0"/>
                <a:cs typeface="Times New Roman" pitchFamily="18" charset="0"/>
              </a:rPr>
              <a:t> +  I</a:t>
            </a:r>
            <a:r>
              <a:rPr lang="sr-Latn-CS" sz="2400" b="1" baseline="30000" dirty="0">
                <a:latin typeface="Times New Roman" pitchFamily="18" charset="0"/>
                <a:cs typeface="Times New Roman" pitchFamily="18" charset="0"/>
              </a:rPr>
              <a:t>-  </a:t>
            </a:r>
            <a:r>
              <a:rPr lang="sr-Latn-CS" sz="2400" b="1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sl-SI" sz="2400" b="1" dirty="0">
                <a:latin typeface="Times New Roman" pitchFamily="18" charset="0"/>
                <a:cs typeface="Times New Roman" pitchFamily="18" charset="0"/>
                <a:sym typeface="Wingdings 3" pitchFamily="18" charset="2"/>
              </a:rPr>
              <a:t>    </a:t>
            </a:r>
            <a:r>
              <a:rPr lang="sr-Latn-CS" sz="2400" b="1" dirty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sr-Latn-CS" sz="2400" b="1" baseline="-25000" dirty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sr-Latn-CS" sz="2400" b="1" baseline="30000" dirty="0">
                <a:latin typeface="Times New Roman" pitchFamily="18" charset="0"/>
                <a:cs typeface="Times New Roman" pitchFamily="18" charset="0"/>
              </a:rPr>
              <a:t>-                               </a:t>
            </a:r>
            <a:r>
              <a:rPr lang="sr-Latn-CS" sz="2400" b="1" dirty="0">
                <a:latin typeface="Times New Roman" pitchFamily="18" charset="0"/>
                <a:cs typeface="Times New Roman" pitchFamily="18" charset="0"/>
              </a:rPr>
              <a:t>K</a:t>
            </a:r>
            <a:r>
              <a:rPr lang="sl-SI" sz="2400" b="1" baseline="30000" dirty="0">
                <a:latin typeface="Times New Roman" pitchFamily="18" charset="0"/>
                <a:cs typeface="Times New Roman" pitchFamily="18" charset="0"/>
                <a:sym typeface="Wingdings 3" pitchFamily="18" charset="2"/>
              </a:rPr>
              <a:t>o</a:t>
            </a:r>
            <a:r>
              <a:rPr lang="sl-SI" sz="2400" b="1" dirty="0">
                <a:latin typeface="Times New Roman" pitchFamily="18" charset="0"/>
                <a:cs typeface="Times New Roman" pitchFamily="18" charset="0"/>
                <a:sym typeface="Wingdings 3" pitchFamily="18" charset="2"/>
              </a:rPr>
              <a:t> = 7,1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  <a:sym typeface="Wingdings 3" pitchFamily="18" charset="2"/>
              </a:rPr>
              <a:t>·</a:t>
            </a:r>
            <a:r>
              <a:rPr lang="sr-Latn-CS" sz="2400" b="1" dirty="0">
                <a:latin typeface="Times New Roman" pitchFamily="18" charset="0"/>
                <a:cs typeface="Times New Roman" pitchFamily="18" charset="0"/>
                <a:sym typeface="Wingdings 3" pitchFamily="18" charset="2"/>
              </a:rPr>
              <a:t>10</a:t>
            </a:r>
            <a:r>
              <a:rPr lang="sr-Latn-CS" sz="2400" b="1" baseline="30000" dirty="0">
                <a:latin typeface="Times New Roman" pitchFamily="18" charset="0"/>
                <a:cs typeface="Times New Roman" pitchFamily="18" charset="0"/>
                <a:sym typeface="Wingdings 3" pitchFamily="18" charset="2"/>
              </a:rPr>
              <a:t>2</a:t>
            </a:r>
            <a:endParaRPr lang="en-US" sz="2400" b="1" dirty="0">
              <a:latin typeface="Times New Roman" pitchFamily="18" charset="0"/>
              <a:cs typeface="Times New Roman" pitchFamily="18" charset="0"/>
              <a:sym typeface="Wingdings 3" pitchFamily="18" charset="2"/>
            </a:endParaRPr>
          </a:p>
        </p:txBody>
      </p:sp>
      <p:sp>
        <p:nvSpPr>
          <p:cNvPr id="39942" name="Text Box 7"/>
          <p:cNvSpPr txBox="1">
            <a:spLocks noChangeArrowheads="1"/>
          </p:cNvSpPr>
          <p:nvPr/>
        </p:nvSpPr>
        <p:spPr bwMode="auto">
          <a:xfrm>
            <a:off x="182880" y="1762125"/>
            <a:ext cx="8281987" cy="110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Јод је релативно слабо оксидационо средство, али је ипак довољно јако да квантитативно реагује са одређеним бројем редукционих средстава.</a:t>
            </a:r>
            <a:endParaRPr lang="en-US" sz="2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9943" name="Text Box 10"/>
          <p:cNvSpPr txBox="1">
            <a:spLocks noChangeArrowheads="1"/>
          </p:cNvSpPr>
          <p:nvPr/>
        </p:nvSpPr>
        <p:spPr bwMode="auto">
          <a:xfrm>
            <a:off x="3462338" y="5716588"/>
            <a:ext cx="2520950" cy="430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sr-Latn-CS" sz="2200" b="1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sr-Latn-CS" sz="2200" b="1" baseline="-2500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sr-Latn-CS" sz="2200" b="1" baseline="30000">
                <a:latin typeface="Times New Roman" pitchFamily="18" charset="0"/>
                <a:cs typeface="Times New Roman" pitchFamily="18" charset="0"/>
              </a:rPr>
              <a:t>-  </a:t>
            </a:r>
            <a:r>
              <a:rPr lang="sr-Latn-CS" sz="2200" b="1">
                <a:latin typeface="Times New Roman" pitchFamily="18" charset="0"/>
                <a:cs typeface="Times New Roman" pitchFamily="18" charset="0"/>
              </a:rPr>
              <a:t> +  2e</a:t>
            </a:r>
            <a:r>
              <a:rPr lang="sr-Latn-CS" sz="2200" b="1" baseline="30000">
                <a:latin typeface="Times New Roman" pitchFamily="18" charset="0"/>
                <a:cs typeface="Times New Roman" pitchFamily="18" charset="0"/>
              </a:rPr>
              <a:t>-  </a:t>
            </a:r>
            <a:r>
              <a:rPr lang="sr-Latn-CS" sz="2200" b="1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sl-SI" sz="2200" b="1">
                <a:latin typeface="Times New Roman" pitchFamily="18" charset="0"/>
                <a:cs typeface="Times New Roman" pitchFamily="18" charset="0"/>
                <a:sym typeface="Wingdings 3" pitchFamily="18" charset="2"/>
              </a:rPr>
              <a:t>   3I</a:t>
            </a:r>
            <a:r>
              <a:rPr lang="sl-SI" sz="2200" b="1" baseline="30000">
                <a:latin typeface="Times New Roman" pitchFamily="18" charset="0"/>
                <a:cs typeface="Times New Roman" pitchFamily="18" charset="0"/>
                <a:sym typeface="Wingdings 3" pitchFamily="18" charset="2"/>
              </a:rPr>
              <a:t>-</a:t>
            </a:r>
            <a:endParaRPr lang="en-US" sz="2200" b="1">
              <a:latin typeface="Times New Roman" pitchFamily="18" charset="0"/>
              <a:cs typeface="Times New Roman" pitchFamily="18" charset="0"/>
              <a:sym typeface="Wingdings 3" pitchFamily="18" charset="2"/>
            </a:endParaRPr>
          </a:p>
        </p:txBody>
      </p:sp>
      <p:sp>
        <p:nvSpPr>
          <p:cNvPr id="9" name="Right Arrow 8"/>
          <p:cNvSpPr/>
          <p:nvPr/>
        </p:nvSpPr>
        <p:spPr>
          <a:xfrm>
            <a:off x="5783263" y="5781675"/>
            <a:ext cx="360362" cy="358775"/>
          </a:xfrm>
          <a:prstGeom prst="rightArrow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" name="Left Arrow 9"/>
          <p:cNvSpPr/>
          <p:nvPr/>
        </p:nvSpPr>
        <p:spPr>
          <a:xfrm>
            <a:off x="2947988" y="5745163"/>
            <a:ext cx="339725" cy="377825"/>
          </a:xfrm>
          <a:prstGeom prst="leftArrow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9946" name="Rectangle 10"/>
          <p:cNvSpPr>
            <a:spLocks noChangeArrowheads="1"/>
          </p:cNvSpPr>
          <p:nvPr/>
        </p:nvSpPr>
        <p:spPr bwMode="auto">
          <a:xfrm>
            <a:off x="6372225" y="5589588"/>
            <a:ext cx="2879725" cy="76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200">
                <a:latin typeface="Times New Roman" pitchFamily="18" charset="0"/>
                <a:cs typeface="Times New Roman" pitchFamily="18" charset="0"/>
              </a:rPr>
              <a:t>индиректне или </a:t>
            </a:r>
          </a:p>
          <a:p>
            <a:r>
              <a:rPr lang="en-US" sz="2200">
                <a:latin typeface="Times New Roman" pitchFamily="18" charset="0"/>
                <a:cs typeface="Times New Roman" pitchFamily="18" charset="0"/>
              </a:rPr>
              <a:t>јодометријске методе</a:t>
            </a:r>
          </a:p>
        </p:txBody>
      </p:sp>
      <p:sp>
        <p:nvSpPr>
          <p:cNvPr id="39947" name="Rectangle 11"/>
          <p:cNvSpPr>
            <a:spLocks noChangeArrowheads="1"/>
          </p:cNvSpPr>
          <p:nvPr/>
        </p:nvSpPr>
        <p:spPr bwMode="auto">
          <a:xfrm>
            <a:off x="184150" y="5575300"/>
            <a:ext cx="2879725" cy="76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200" dirty="0" err="1">
                <a:latin typeface="Times New Roman" pitchFamily="18" charset="0"/>
                <a:cs typeface="Times New Roman" pitchFamily="18" charset="0"/>
              </a:rPr>
              <a:t>директне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en-US" sz="2200" dirty="0" err="1">
                <a:latin typeface="Times New Roman" pitchFamily="18" charset="0"/>
                <a:cs typeface="Times New Roman" pitchFamily="18" charset="0"/>
              </a:rPr>
              <a:t>јодиметријске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>
                <a:latin typeface="Times New Roman" pitchFamily="18" charset="0"/>
                <a:cs typeface="Times New Roman" pitchFamily="18" charset="0"/>
              </a:rPr>
              <a:t>методе</a:t>
            </a:r>
            <a:endParaRPr lang="en-US" sz="2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7" name="Text Box 6"/>
          <p:cNvSpPr txBox="1">
            <a:spLocks noChangeArrowheads="1"/>
          </p:cNvSpPr>
          <p:nvPr/>
        </p:nvSpPr>
        <p:spPr bwMode="auto">
          <a:xfrm>
            <a:off x="182880" y="1835150"/>
            <a:ext cx="8893175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spcBef>
                <a:spcPts val="0"/>
              </a:spcBef>
              <a:defRPr/>
            </a:pPr>
            <a:r>
              <a:rPr lang="sr-Cyrl-RS" dirty="0">
                <a:latin typeface="Times New Roman" pitchFamily="18" charset="0"/>
                <a:cs typeface="Times New Roman" pitchFamily="18" charset="0"/>
              </a:rPr>
              <a:t>Стандардни р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аствор јода се прави  растварањем јода у раствору калијум-јодиду.</a:t>
            </a:r>
          </a:p>
          <a:p>
            <a:pPr algn="just">
              <a:spcBef>
                <a:spcPts val="0"/>
              </a:spcBef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Јод врло лако испарава приликом мерења и растварања.</a:t>
            </a:r>
          </a:p>
          <a:p>
            <a:pPr algn="just">
              <a:spcBef>
                <a:spcPts val="0"/>
              </a:spcBef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Титрације се изводе у неутралним или слабо киселим до слабо базним растворима.</a:t>
            </a:r>
          </a:p>
          <a:p>
            <a:pPr algn="just">
              <a:spcBef>
                <a:spcPts val="0"/>
              </a:spcBef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Електродни потенцијал редокс пара </a:t>
            </a:r>
            <a:r>
              <a:rPr lang="sr-Latn-CS" dirty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sr-Latn-CS" baseline="-25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/2</a:t>
            </a:r>
            <a:r>
              <a:rPr lang="sr-Latn-CS" dirty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sr-Latn-CS" baseline="30000" dirty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не зависи од киселости средине до 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en-US" dirty="0">
                <a:latin typeface="Times New Roman" pitchFamily="18" charset="0"/>
                <a:cs typeface="Times New Roman" pitchFamily="18" charset="0"/>
              </a:rPr>
              <a:t>pH</a:t>
            </a:r>
            <a:r>
              <a:rPr lang="x-none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&lt; 8.</a:t>
            </a:r>
          </a:p>
          <a:p>
            <a:pPr algn="just">
              <a:spcBef>
                <a:spcPts val="0"/>
              </a:spcBef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У базној средини долази до диспропорционисања </a:t>
            </a:r>
            <a:r>
              <a:rPr lang="ru-RU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  <a:sym typeface="Wingdings 3" pitchFamily="18" charset="2"/>
              </a:rPr>
              <a:t>и до смањења концентрације раствора јода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:</a:t>
            </a:r>
            <a:endParaRPr lang="sr-Latn-C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0963" name="Rectangle 3"/>
          <p:cNvSpPr>
            <a:spLocks noChangeArrowheads="1"/>
          </p:cNvSpPr>
          <p:nvPr/>
        </p:nvSpPr>
        <p:spPr bwMode="auto">
          <a:xfrm>
            <a:off x="782653" y="1120775"/>
            <a:ext cx="7561237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2800" b="1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Стабилност</a:t>
            </a:r>
            <a:r>
              <a:rPr lang="sr-Cyrl-RS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и стандардизација</a:t>
            </a:r>
            <a:r>
              <a:rPr lang="en-US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b="1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раствора</a:t>
            </a:r>
            <a:r>
              <a:rPr lang="en-US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b="1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јода</a:t>
            </a:r>
            <a:endParaRPr lang="en-US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0964" name="Rectangle 4"/>
          <p:cNvSpPr>
            <a:spLocks noChangeArrowheads="1"/>
          </p:cNvSpPr>
          <p:nvPr/>
        </p:nvSpPr>
        <p:spPr bwMode="auto">
          <a:xfrm>
            <a:off x="182880" y="5205413"/>
            <a:ext cx="82804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  <a:sym typeface="Wingdings 3" pitchFamily="18" charset="2"/>
              </a:rPr>
              <a:t>У киселој средини може доћи до оксидације јодида ваздушним кисеоником при чему долази до повећања концентрације раствора јода:</a:t>
            </a:r>
            <a:endParaRPr lang="en-US" dirty="0">
              <a:latin typeface="Times New Roman" pitchFamily="18" charset="0"/>
              <a:cs typeface="Times New Roman" pitchFamily="18" charset="0"/>
              <a:sym typeface="Wingdings 3" pitchFamily="18" charset="2"/>
            </a:endParaRPr>
          </a:p>
        </p:txBody>
      </p:sp>
      <p:sp>
        <p:nvSpPr>
          <p:cNvPr id="40965" name="Rectangle 5"/>
          <p:cNvSpPr>
            <a:spLocks noChangeArrowheads="1"/>
          </p:cNvSpPr>
          <p:nvPr/>
        </p:nvSpPr>
        <p:spPr bwMode="auto">
          <a:xfrm>
            <a:off x="914400" y="4435475"/>
            <a:ext cx="4873625" cy="7848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Aft>
                <a:spcPts val="600"/>
              </a:spcAft>
              <a:buFont typeface="Symbol" pitchFamily="18" charset="2"/>
              <a:buNone/>
            </a:pPr>
            <a:r>
              <a:rPr lang="sr-Latn-CS" b="1" dirty="0">
                <a:latin typeface="Times New Roman" pitchFamily="18" charset="0"/>
                <a:cs typeface="Times New Roman" pitchFamily="18" charset="0"/>
              </a:rPr>
              <a:t> I</a:t>
            </a:r>
            <a:r>
              <a:rPr lang="sr-Latn-CS" b="1" baseline="-25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sr-Latn-CS" b="1" dirty="0">
                <a:latin typeface="Times New Roman" pitchFamily="18" charset="0"/>
                <a:cs typeface="Times New Roman" pitchFamily="18" charset="0"/>
              </a:rPr>
              <a:t>  +  OH</a:t>
            </a:r>
            <a:r>
              <a:rPr lang="sr-Latn-CS" b="1" baseline="30000" dirty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sr-Latn-CS" b="1" dirty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sl-SI" b="1" dirty="0">
                <a:latin typeface="Times New Roman" pitchFamily="18" charset="0"/>
                <a:cs typeface="Times New Roman" pitchFamily="18" charset="0"/>
                <a:sym typeface="Wingdings 3" pitchFamily="18" charset="2"/>
              </a:rPr>
              <a:t></a:t>
            </a:r>
            <a:r>
              <a:rPr lang="sr-Latn-CS" b="1" dirty="0">
                <a:latin typeface="Times New Roman" pitchFamily="18" charset="0"/>
                <a:cs typeface="Times New Roman" pitchFamily="18" charset="0"/>
              </a:rPr>
              <a:t>  I</a:t>
            </a:r>
            <a:r>
              <a:rPr lang="sr-Latn-CS" b="1" baseline="30000" dirty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sr-Latn-CS" b="1" dirty="0">
                <a:latin typeface="Times New Roman" pitchFamily="18" charset="0"/>
                <a:cs typeface="Times New Roman" pitchFamily="18" charset="0"/>
              </a:rPr>
              <a:t>  +  HOI         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Symbol" pitchFamily="18" charset="2"/>
              <a:buNone/>
            </a:pPr>
            <a:r>
              <a:rPr lang="sr-Latn-CS" b="1" dirty="0">
                <a:latin typeface="Times New Roman" pitchFamily="18" charset="0"/>
                <a:cs typeface="Times New Roman" pitchFamily="18" charset="0"/>
              </a:rPr>
              <a:t> 3HOI   +  3OH</a:t>
            </a:r>
            <a:r>
              <a:rPr lang="sr-Latn-CS" b="1" baseline="30000" dirty="0">
                <a:latin typeface="Times New Roman" pitchFamily="18" charset="0"/>
                <a:cs typeface="Times New Roman" pitchFamily="18" charset="0"/>
              </a:rPr>
              <a:t>-   </a:t>
            </a:r>
            <a:r>
              <a:rPr lang="sl-SI" b="1" dirty="0">
                <a:latin typeface="Times New Roman" pitchFamily="18" charset="0"/>
                <a:cs typeface="Times New Roman" pitchFamily="18" charset="0"/>
                <a:sym typeface="Wingdings 3" pitchFamily="18" charset="2"/>
              </a:rPr>
              <a:t>  IO</a:t>
            </a:r>
            <a:r>
              <a:rPr lang="sl-SI" b="1" baseline="-25000" dirty="0">
                <a:latin typeface="Times New Roman" pitchFamily="18" charset="0"/>
                <a:cs typeface="Times New Roman" pitchFamily="18" charset="0"/>
                <a:sym typeface="Wingdings 3" pitchFamily="18" charset="2"/>
              </a:rPr>
              <a:t>3</a:t>
            </a:r>
            <a:r>
              <a:rPr lang="sl-SI" b="1" baseline="30000" dirty="0">
                <a:latin typeface="Times New Roman" pitchFamily="18" charset="0"/>
                <a:cs typeface="Times New Roman" pitchFamily="18" charset="0"/>
                <a:sym typeface="Wingdings 3" pitchFamily="18" charset="2"/>
              </a:rPr>
              <a:t>-</a:t>
            </a:r>
            <a:r>
              <a:rPr lang="sl-SI" b="1" dirty="0">
                <a:latin typeface="Times New Roman" pitchFamily="18" charset="0"/>
                <a:cs typeface="Times New Roman" pitchFamily="18" charset="0"/>
                <a:sym typeface="Wingdings 3" pitchFamily="18" charset="2"/>
              </a:rPr>
              <a:t>  +  2I</a:t>
            </a:r>
            <a:r>
              <a:rPr lang="sl-SI" b="1" baseline="30000" dirty="0">
                <a:latin typeface="Times New Roman" pitchFamily="18" charset="0"/>
                <a:cs typeface="Times New Roman" pitchFamily="18" charset="0"/>
                <a:sym typeface="Wingdings 3" pitchFamily="18" charset="2"/>
              </a:rPr>
              <a:t>-</a:t>
            </a:r>
            <a:r>
              <a:rPr lang="sl-SI" b="1" dirty="0">
                <a:latin typeface="Times New Roman" pitchFamily="18" charset="0"/>
                <a:cs typeface="Times New Roman" pitchFamily="18" charset="0"/>
                <a:sym typeface="Wingdings 3" pitchFamily="18" charset="2"/>
              </a:rPr>
              <a:t>  +  3H</a:t>
            </a:r>
            <a:r>
              <a:rPr lang="sl-SI" b="1" baseline="-25000" dirty="0">
                <a:latin typeface="Times New Roman" pitchFamily="18" charset="0"/>
                <a:cs typeface="Times New Roman" pitchFamily="18" charset="0"/>
                <a:sym typeface="Wingdings 3" pitchFamily="18" charset="2"/>
              </a:rPr>
              <a:t>2</a:t>
            </a:r>
            <a:r>
              <a:rPr lang="sl-SI" b="1" dirty="0">
                <a:latin typeface="Times New Roman" pitchFamily="18" charset="0"/>
                <a:cs typeface="Times New Roman" pitchFamily="18" charset="0"/>
                <a:sym typeface="Wingdings 3" pitchFamily="18" charset="2"/>
              </a:rPr>
              <a:t>O</a:t>
            </a:r>
          </a:p>
        </p:txBody>
      </p:sp>
      <p:sp>
        <p:nvSpPr>
          <p:cNvPr id="40966" name="Rectangle 6"/>
          <p:cNvSpPr>
            <a:spLocks noChangeArrowheads="1"/>
          </p:cNvSpPr>
          <p:nvPr/>
        </p:nvSpPr>
        <p:spPr bwMode="auto">
          <a:xfrm>
            <a:off x="914400" y="6005513"/>
            <a:ext cx="4583113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sl-SI" sz="2200" b="1" dirty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 4 I</a:t>
            </a:r>
            <a:r>
              <a:rPr lang="sl-SI" sz="2200" b="1" baseline="30000" dirty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-</a:t>
            </a:r>
            <a:r>
              <a:rPr lang="sl-SI" sz="2200" b="1" dirty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  +  O</a:t>
            </a:r>
            <a:r>
              <a:rPr lang="sl-SI" sz="2200" b="1" baseline="-25000" dirty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2</a:t>
            </a:r>
            <a:r>
              <a:rPr lang="sl-SI" sz="2200" b="1" dirty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  +  4 H</a:t>
            </a:r>
            <a:r>
              <a:rPr lang="sl-SI" sz="2200" b="1" baseline="30000" dirty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+</a:t>
            </a:r>
            <a:r>
              <a:rPr lang="sl-SI" sz="2200" b="1" dirty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   </a:t>
            </a:r>
            <a:r>
              <a:rPr lang="sl-SI" sz="2200" b="1" dirty="0">
                <a:latin typeface="Times New Roman" pitchFamily="18" charset="0"/>
                <a:cs typeface="Times New Roman" pitchFamily="18" charset="0"/>
                <a:sym typeface="Wingdings 3" pitchFamily="18" charset="2"/>
              </a:rPr>
              <a:t>  2 I</a:t>
            </a:r>
            <a:r>
              <a:rPr lang="sl-SI" sz="2200" b="1" baseline="-25000" dirty="0">
                <a:latin typeface="Times New Roman" pitchFamily="18" charset="0"/>
                <a:cs typeface="Times New Roman" pitchFamily="18" charset="0"/>
                <a:sym typeface="Wingdings 3" pitchFamily="18" charset="2"/>
              </a:rPr>
              <a:t>2</a:t>
            </a:r>
            <a:r>
              <a:rPr lang="sl-SI" sz="2200" b="1" dirty="0">
                <a:latin typeface="Times New Roman" pitchFamily="18" charset="0"/>
                <a:cs typeface="Times New Roman" pitchFamily="18" charset="0"/>
                <a:sym typeface="Wingdings 3" pitchFamily="18" charset="2"/>
              </a:rPr>
              <a:t>  +  2 H</a:t>
            </a:r>
            <a:r>
              <a:rPr lang="sl-SI" sz="2200" b="1" baseline="-25000" dirty="0">
                <a:latin typeface="Times New Roman" pitchFamily="18" charset="0"/>
                <a:cs typeface="Times New Roman" pitchFamily="18" charset="0"/>
                <a:sym typeface="Wingdings 3" pitchFamily="18" charset="2"/>
              </a:rPr>
              <a:t>2</a:t>
            </a:r>
            <a:r>
              <a:rPr lang="sl-SI" sz="2200" b="1" dirty="0">
                <a:latin typeface="Times New Roman" pitchFamily="18" charset="0"/>
                <a:cs typeface="Times New Roman" pitchFamily="18" charset="0"/>
                <a:sym typeface="Wingdings 3" pitchFamily="18" charset="2"/>
              </a:rPr>
              <a:t>O</a:t>
            </a:r>
            <a:endParaRPr lang="en-US" sz="2200" b="1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Text Box 5"/>
          <p:cNvSpPr txBox="1">
            <a:spLocks noChangeArrowheads="1"/>
          </p:cNvSpPr>
          <p:nvPr/>
        </p:nvSpPr>
        <p:spPr bwMode="auto">
          <a:xfrm>
            <a:off x="182880" y="1371600"/>
            <a:ext cx="8642350" cy="110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За стандардизацију раствора јода се најчешће употребљава арсен(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III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)-оксид као примарни стандард, као и натријум-тиосулфат или калијум-антимон(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III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)-тартарат.</a:t>
            </a:r>
            <a:endParaRPr lang="en-US" sz="2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 Box 6">
            <a:extLst>
              <a:ext uri="{FF2B5EF4-FFF2-40B4-BE49-F238E27FC236}">
                <a16:creationId xmlns:a16="http://schemas.microsoft.com/office/drawing/2014/main" id="{7ED38FE2-2BAA-469F-9953-F4635CAB3FF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2880" y="2560320"/>
            <a:ext cx="8497887" cy="4047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>
              <a:spcAft>
                <a:spcPts val="600"/>
              </a:spcAft>
              <a:defRPr/>
            </a:pPr>
            <a:r>
              <a:rPr lang="ru-RU" sz="2200" dirty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Раствор јода у води има жуто-смеђу боју (појава или ишчезавање те боје може да буде индикатор ТЕ). </a:t>
            </a:r>
          </a:p>
          <a:p>
            <a:pPr algn="just">
              <a:spcAft>
                <a:spcPts val="600"/>
              </a:spcAft>
              <a:defRPr/>
            </a:pPr>
            <a:r>
              <a:rPr lang="ru-RU" sz="2200" dirty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Најмања концентрација</a:t>
            </a:r>
            <a:r>
              <a:rPr lang="en-US" sz="2200" dirty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у којој се доказује присуство јода на овај начин је 5·10</a:t>
            </a:r>
            <a:r>
              <a:rPr lang="ru-RU" sz="2200" baseline="30000" dirty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-6</a:t>
            </a:r>
            <a:r>
              <a:rPr lang="en-US" sz="2200" dirty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mol</a:t>
            </a:r>
            <a:r>
              <a:rPr lang="en-US" sz="2200" dirty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/L</a:t>
            </a:r>
            <a:r>
              <a:rPr lang="ru-RU" sz="2200" dirty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>
              <a:spcAft>
                <a:spcPts val="600"/>
              </a:spcAft>
              <a:defRPr/>
            </a:pP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Већа осетљивост се постиже титровањем у присуству мале запремине неполарног органског растварача у коме јод има већу растворљивост  и даје раствор интензивно љубичасте боје.</a:t>
            </a:r>
          </a:p>
          <a:p>
            <a:pPr algn="just">
              <a:spcAft>
                <a:spcPts val="600"/>
              </a:spcAft>
              <a:defRPr/>
            </a:pPr>
            <a:r>
              <a:rPr lang="sr-Cyrl-RS" sz="2200" dirty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x-none" sz="2200" dirty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ајчешће се користи специфични индикатор – скроб. </a:t>
            </a:r>
            <a:r>
              <a:rPr lang="en-US" sz="2200" dirty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K</a:t>
            </a:r>
            <a:r>
              <a:rPr lang="x-none" sz="2200" dirty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олоидно дисперговани скроб гради са јодом интензивно плаво обојен адсорпциони комплекс при чему је најмања концентрација у којој се доказује присуство јода 2·10</a:t>
            </a:r>
            <a:r>
              <a:rPr lang="x-none" sz="2200" baseline="30000" dirty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-7</a:t>
            </a:r>
            <a:r>
              <a:rPr lang="en-US" sz="2200" dirty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mol</a:t>
            </a:r>
            <a:r>
              <a:rPr lang="en-US" sz="2200" dirty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/L</a:t>
            </a:r>
            <a:r>
              <a:rPr lang="ru-RU" sz="2200" dirty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.</a:t>
            </a:r>
            <a:endParaRPr lang="el-GR" sz="2200" baseline="30000" dirty="0">
              <a:effectLst>
                <a:outerShdw blurRad="38100" dist="38100" dir="2700000" algn="tl">
                  <a:srgbClr val="FFFFFF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Text Box 6"/>
          <p:cNvSpPr txBox="1">
            <a:spLocks noChangeArrowheads="1"/>
          </p:cNvSpPr>
          <p:nvPr/>
        </p:nvSpPr>
        <p:spPr bwMode="auto">
          <a:xfrm>
            <a:off x="182880" y="1628775"/>
            <a:ext cx="6837363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just"/>
            <a:r>
              <a:rPr lang="en-US" dirty="0" err="1">
                <a:latin typeface="Times New Roman" pitchFamily="18" charset="0"/>
                <a:cs typeface="Times New Roman" pitchFamily="18" charset="0"/>
              </a:rPr>
              <a:t>Одређивање</a:t>
            </a:r>
            <a:r>
              <a:rPr lang="sr-Latn-CS" dirty="0">
                <a:latin typeface="Times New Roman" pitchFamily="18" charset="0"/>
                <a:cs typeface="Times New Roman" pitchFamily="18" charset="0"/>
              </a:rPr>
              <a:t>: Sn(II), As(III), Sb(III), H</a:t>
            </a:r>
            <a:r>
              <a:rPr lang="sr-Latn-CS" baseline="-25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sr-Latn-CS" dirty="0">
                <a:latin typeface="Times New Roman" pitchFamily="18" charset="0"/>
                <a:cs typeface="Times New Roman" pitchFamily="18" charset="0"/>
              </a:rPr>
              <a:t>S, SO</a:t>
            </a:r>
            <a:r>
              <a:rPr lang="sr-Latn-CS" baseline="-25000" dirty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sr-Latn-CS" baseline="30000" dirty="0">
                <a:latin typeface="Times New Roman" pitchFamily="18" charset="0"/>
                <a:cs typeface="Times New Roman" pitchFamily="18" charset="0"/>
              </a:rPr>
              <a:t>2-</a:t>
            </a:r>
            <a:r>
              <a:rPr lang="sr-Latn-CS" dirty="0">
                <a:latin typeface="Times New Roman" pitchFamily="18" charset="0"/>
                <a:cs typeface="Times New Roman" pitchFamily="18" charset="0"/>
              </a:rPr>
              <a:t>, S</a:t>
            </a:r>
            <a:r>
              <a:rPr lang="sr-Latn-CS" baseline="-25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sr-Latn-CS" dirty="0">
                <a:latin typeface="Times New Roman" pitchFamily="18" charset="0"/>
                <a:cs typeface="Times New Roman" pitchFamily="18" charset="0"/>
              </a:rPr>
              <a:t>O</a:t>
            </a:r>
            <a:r>
              <a:rPr lang="sr-Latn-CS" baseline="-25000" dirty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sr-Latn-CS" baseline="30000" dirty="0">
                <a:latin typeface="Times New Roman" pitchFamily="18" charset="0"/>
                <a:cs typeface="Times New Roman" pitchFamily="18" charset="0"/>
              </a:rPr>
              <a:t>2-</a:t>
            </a:r>
            <a:r>
              <a:rPr lang="sr-Latn-CS" baseline="-25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Latn-C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sr-Latn-CS" dirty="0">
                <a:latin typeface="Times New Roman" pitchFamily="18" charset="0"/>
                <a:cs typeface="Times New Roman" pitchFamily="18" charset="0"/>
              </a:rPr>
              <a:t> N</a:t>
            </a:r>
            <a:r>
              <a:rPr lang="sr-Latn-CS" baseline="-25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sr-Latn-CS" dirty="0">
                <a:latin typeface="Times New Roman" pitchFamily="18" charset="0"/>
                <a:cs typeface="Times New Roman" pitchFamily="18" charset="0"/>
              </a:rPr>
              <a:t>H</a:t>
            </a:r>
            <a:r>
              <a:rPr lang="sr-Latn-CS" baseline="-25000" dirty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sr-Latn-CS" dirty="0">
                <a:latin typeface="Times New Roman" pitchFamily="18" charset="0"/>
                <a:cs typeface="Times New Roman" pitchFamily="18" charset="0"/>
              </a:rPr>
              <a:t>.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5059" name="Text Box 9"/>
          <p:cNvSpPr txBox="1">
            <a:spLocks noChangeArrowheads="1"/>
          </p:cNvSpPr>
          <p:nvPr/>
        </p:nvSpPr>
        <p:spPr bwMode="auto">
          <a:xfrm>
            <a:off x="493944" y="2970212"/>
            <a:ext cx="1841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2763" name="Text Box 11"/>
          <p:cNvSpPr txBox="1">
            <a:spLocks noChangeArrowheads="1"/>
          </p:cNvSpPr>
          <p:nvPr/>
        </p:nvSpPr>
        <p:spPr bwMode="auto">
          <a:xfrm>
            <a:off x="182880" y="2268537"/>
            <a:ext cx="870966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just"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Мора се водити рачуна о 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условима титрације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као што су киселост и присуство комплексирајућих супстанци. </a:t>
            </a:r>
            <a:endParaRPr lang="en-US" b="1" dirty="0">
              <a:solidFill>
                <a:srgbClr val="0033CC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5061" name="Text Box 12"/>
          <p:cNvSpPr txBox="1">
            <a:spLocks noChangeArrowheads="1"/>
          </p:cNvSpPr>
          <p:nvPr/>
        </p:nvSpPr>
        <p:spPr bwMode="auto">
          <a:xfrm>
            <a:off x="182880" y="2906712"/>
            <a:ext cx="8640763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 err="1">
                <a:latin typeface="Times New Roman" pitchFamily="18" charset="0"/>
                <a:cs typeface="Times New Roman" pitchFamily="18" charset="0"/>
              </a:rPr>
              <a:t>При</a:t>
            </a:r>
            <a:r>
              <a:rPr lang="en-US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Latn-CS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pH</a:t>
            </a:r>
            <a:r>
              <a:rPr lang="en-US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&lt; </a:t>
            </a:r>
            <a:r>
              <a:rPr lang="sr-Latn-CS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8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: </a:t>
            </a:r>
          </a:p>
          <a:p>
            <a:pPr algn="just"/>
            <a:r>
              <a:rPr lang="en-US" dirty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електродни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потенцијал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редокс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пара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Latn-CS" dirty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sr-Latn-CS" baseline="-25000" dirty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sr-Latn-CS" baseline="30000" dirty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sr-Latn-CS" dirty="0">
                <a:latin typeface="Times New Roman" pitchFamily="18" charset="0"/>
                <a:cs typeface="Times New Roman" pitchFamily="18" charset="0"/>
              </a:rPr>
              <a:t>/3I</a:t>
            </a:r>
            <a:r>
              <a:rPr lang="sr-Latn-CS" baseline="30000" dirty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sr-Latn-C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не зависи од киселости средине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5062" name="Text Box 13"/>
          <p:cNvSpPr txBox="1">
            <a:spLocks noChangeArrowheads="1"/>
          </p:cNvSpPr>
          <p:nvPr/>
        </p:nvSpPr>
        <p:spPr bwMode="auto">
          <a:xfrm>
            <a:off x="182880" y="3546792"/>
            <a:ext cx="8349615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/>
            <a:r>
              <a:rPr lang="en-US" dirty="0" err="1">
                <a:latin typeface="Times New Roman" pitchFamily="18" charset="0"/>
                <a:cs typeface="Times New Roman" pitchFamily="18" charset="0"/>
              </a:rPr>
              <a:t>При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Latn-CS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pH</a:t>
            </a:r>
            <a:r>
              <a:rPr lang="en-US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&gt; </a:t>
            </a:r>
            <a:r>
              <a:rPr lang="sr-Latn-CS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9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sr-Latn-C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диспропорционисање јода у јодид и хипојодитну киселину</a:t>
            </a:r>
            <a:endParaRPr lang="sr-Latn-CS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b="1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sr-Latn-CS" b="1" dirty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sr-Latn-CS" b="1" baseline="30000" dirty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sr-Latn-CS" b="1" dirty="0">
                <a:latin typeface="Times New Roman" pitchFamily="18" charset="0"/>
                <a:cs typeface="Times New Roman" pitchFamily="18" charset="0"/>
              </a:rPr>
              <a:t>   +   OH</a:t>
            </a:r>
            <a:r>
              <a:rPr lang="sr-Latn-CS" b="1" baseline="30000" dirty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sr-Latn-C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l-SI" b="1" dirty="0">
                <a:latin typeface="Times New Roman" pitchFamily="18" charset="0"/>
                <a:cs typeface="Times New Roman" pitchFamily="18" charset="0"/>
                <a:sym typeface="Wingdings 3" pitchFamily="18" charset="2"/>
              </a:rPr>
              <a:t> I</a:t>
            </a:r>
            <a:r>
              <a:rPr lang="sl-SI" b="1" baseline="30000" dirty="0">
                <a:latin typeface="Times New Roman" pitchFamily="18" charset="0"/>
                <a:cs typeface="Times New Roman" pitchFamily="18" charset="0"/>
                <a:sym typeface="Wingdings 3" pitchFamily="18" charset="2"/>
              </a:rPr>
              <a:t>-</a:t>
            </a:r>
            <a:r>
              <a:rPr lang="sl-SI" b="1" dirty="0">
                <a:latin typeface="Times New Roman" pitchFamily="18" charset="0"/>
                <a:cs typeface="Times New Roman" pitchFamily="18" charset="0"/>
                <a:sym typeface="Wingdings 3" pitchFamily="18" charset="2"/>
              </a:rPr>
              <a:t>   +   HOI</a:t>
            </a:r>
            <a:r>
              <a:rPr lang="sr-Latn-CS" dirty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- хипојодитна киселина се даље диспропорционише у јодат и јодид:</a:t>
            </a:r>
            <a:endParaRPr lang="sr-Latn-CS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b="1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sr-Latn-CS" b="1" dirty="0">
                <a:latin typeface="Times New Roman" pitchFamily="18" charset="0"/>
                <a:cs typeface="Times New Roman" pitchFamily="18" charset="0"/>
              </a:rPr>
              <a:t>3HOI   +   3OH</a:t>
            </a:r>
            <a:r>
              <a:rPr lang="sr-Latn-CS" b="1" baseline="30000" dirty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sr-Latn-C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l-SI" b="1" dirty="0">
                <a:latin typeface="Times New Roman" pitchFamily="18" charset="0"/>
                <a:cs typeface="Times New Roman" pitchFamily="18" charset="0"/>
                <a:sym typeface="Wingdings 3" pitchFamily="18" charset="2"/>
              </a:rPr>
              <a:t> IO</a:t>
            </a:r>
            <a:r>
              <a:rPr lang="sl-SI" b="1" baseline="-25000" dirty="0">
                <a:latin typeface="Times New Roman" pitchFamily="18" charset="0"/>
                <a:cs typeface="Times New Roman" pitchFamily="18" charset="0"/>
                <a:sym typeface="Wingdings 3" pitchFamily="18" charset="2"/>
              </a:rPr>
              <a:t>3</a:t>
            </a:r>
            <a:r>
              <a:rPr lang="sl-SI" b="1" baseline="30000" dirty="0">
                <a:latin typeface="Times New Roman" pitchFamily="18" charset="0"/>
                <a:cs typeface="Times New Roman" pitchFamily="18" charset="0"/>
                <a:sym typeface="Wingdings 3" pitchFamily="18" charset="2"/>
              </a:rPr>
              <a:t>-</a:t>
            </a:r>
            <a:r>
              <a:rPr lang="sl-SI" b="1" dirty="0">
                <a:latin typeface="Times New Roman" pitchFamily="18" charset="0"/>
                <a:cs typeface="Times New Roman" pitchFamily="18" charset="0"/>
                <a:sym typeface="Wingdings 3" pitchFamily="18" charset="2"/>
              </a:rPr>
              <a:t>   +   2I</a:t>
            </a:r>
            <a:r>
              <a:rPr lang="sl-SI" b="1" baseline="30000" dirty="0">
                <a:latin typeface="Times New Roman" pitchFamily="18" charset="0"/>
                <a:cs typeface="Times New Roman" pitchFamily="18" charset="0"/>
                <a:sym typeface="Wingdings 3" pitchFamily="18" charset="2"/>
              </a:rPr>
              <a:t>-</a:t>
            </a:r>
            <a:r>
              <a:rPr lang="sl-SI" b="1" dirty="0">
                <a:latin typeface="Times New Roman" pitchFamily="18" charset="0"/>
                <a:cs typeface="Times New Roman" pitchFamily="18" charset="0"/>
                <a:sym typeface="Wingdings 3" pitchFamily="18" charset="2"/>
              </a:rPr>
              <a:t>   +   3H</a:t>
            </a:r>
            <a:r>
              <a:rPr lang="sl-SI" b="1" baseline="-25000" dirty="0">
                <a:latin typeface="Times New Roman" pitchFamily="18" charset="0"/>
                <a:cs typeface="Times New Roman" pitchFamily="18" charset="0"/>
                <a:sym typeface="Wingdings 3" pitchFamily="18" charset="2"/>
              </a:rPr>
              <a:t>2</a:t>
            </a:r>
            <a:r>
              <a:rPr lang="sl-SI" b="1" dirty="0">
                <a:latin typeface="Times New Roman" pitchFamily="18" charset="0"/>
                <a:cs typeface="Times New Roman" pitchFamily="18" charset="0"/>
                <a:sym typeface="Wingdings 3" pitchFamily="18" charset="2"/>
              </a:rPr>
              <a:t>O</a:t>
            </a:r>
            <a:endParaRPr lang="en-US" b="1" dirty="0">
              <a:latin typeface="Times New Roman" pitchFamily="18" charset="0"/>
              <a:cs typeface="Times New Roman" pitchFamily="18" charset="0"/>
              <a:sym typeface="Wingdings 3" pitchFamily="18" charset="2"/>
            </a:endParaRPr>
          </a:p>
        </p:txBody>
      </p:sp>
      <p:sp>
        <p:nvSpPr>
          <p:cNvPr id="45063" name="Text Box 14"/>
          <p:cNvSpPr txBox="1">
            <a:spLocks noChangeArrowheads="1"/>
          </p:cNvSpPr>
          <p:nvPr/>
        </p:nvSpPr>
        <p:spPr bwMode="auto">
          <a:xfrm>
            <a:off x="182880" y="4826952"/>
            <a:ext cx="8755062" cy="1014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У јако киселој средини се редукциона способност неких супстанци смањује </a:t>
            </a:r>
            <a:r>
              <a:rPr lang="sr-Latn-CS" dirty="0">
                <a:latin typeface="Times New Roman" pitchFamily="18" charset="0"/>
                <a:cs typeface="Times New Roman" pitchFamily="18" charset="0"/>
              </a:rPr>
              <a:t>(As(III)),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неке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разлажу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Latn-CS" dirty="0">
                <a:latin typeface="Times New Roman" pitchFamily="18" charset="0"/>
                <a:cs typeface="Times New Roman" pitchFamily="18" charset="0"/>
              </a:rPr>
              <a:t>(S</a:t>
            </a:r>
            <a:r>
              <a:rPr lang="sr-Latn-CS" baseline="-25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sr-Latn-CS" dirty="0">
                <a:latin typeface="Times New Roman" pitchFamily="18" charset="0"/>
                <a:cs typeface="Times New Roman" pitchFamily="18" charset="0"/>
              </a:rPr>
              <a:t>O</a:t>
            </a:r>
            <a:r>
              <a:rPr lang="sr-Latn-CS" baseline="-25000" dirty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sr-Latn-CS" baseline="30000" dirty="0">
                <a:latin typeface="Times New Roman" pitchFamily="18" charset="0"/>
                <a:cs typeface="Times New Roman" pitchFamily="18" charset="0"/>
              </a:rPr>
              <a:t>2-</a:t>
            </a:r>
            <a:r>
              <a:rPr lang="sr-Latn-CS" dirty="0">
                <a:latin typeface="Times New Roman" pitchFamily="18" charset="0"/>
                <a:cs typeface="Times New Roman" pitchFamily="18" charset="0"/>
              </a:rPr>
              <a:t>),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повећава се могућност оксидације награђеног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baseline="30000" dirty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јона кисеоником из ваздуха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а могућа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je и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хидролиза скроба.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5064" name="Rectangle 8"/>
          <p:cNvSpPr>
            <a:spLocks noChangeArrowheads="1"/>
          </p:cNvSpPr>
          <p:nvPr/>
        </p:nvSpPr>
        <p:spPr bwMode="auto">
          <a:xfrm>
            <a:off x="2411413" y="1092200"/>
            <a:ext cx="3960812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800" b="1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Директна</a:t>
            </a:r>
            <a:r>
              <a:rPr lang="en-US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b="1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јодиметрија</a:t>
            </a:r>
            <a:endParaRPr lang="en-US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8809D66-FA3E-4525-9A0A-E3A805F3A1A2}"/>
              </a:ext>
            </a:extLst>
          </p:cNvPr>
          <p:cNvSpPr txBox="1"/>
          <p:nvPr/>
        </p:nvSpPr>
        <p:spPr>
          <a:xfrm>
            <a:off x="182881" y="5852160"/>
            <a:ext cx="896112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Присутност комплексирајућих супстанци, повећава квантитативност реакције.</a:t>
            </a:r>
          </a:p>
          <a:p>
            <a:pPr algn="just"/>
            <a:r>
              <a:rPr lang="sr-Cyrl-R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пример: 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Fe</a:t>
            </a:r>
            <a:r>
              <a:rPr lang="sr-Latn-CS" sz="1800" dirty="0">
                <a:latin typeface="Times New Roman" panose="02020603050405020304" pitchFamily="18" charset="0"/>
                <a:cs typeface="Times New Roman" pitchFamily="18" charset="0"/>
              </a:rPr>
              <a:t>(II)</a:t>
            </a:r>
            <a:r>
              <a:rPr lang="en-US" sz="1800" dirty="0">
                <a:latin typeface="Times New Roman" panose="02020603050405020304" pitchFamily="18" charset="0"/>
                <a:cs typeface="Times New Roman" pitchFamily="18" charset="0"/>
              </a:rPr>
              <a:t> </a:t>
            </a:r>
            <a:r>
              <a:rPr lang="sr-Cyrl-RS" sz="1800" dirty="0">
                <a:latin typeface="Times New Roman" panose="02020603050405020304" pitchFamily="18" charset="0"/>
                <a:cs typeface="Times New Roman" pitchFamily="18" charset="0"/>
              </a:rPr>
              <a:t>се непотпуно оксидује са јодом, али додатком Е</a:t>
            </a:r>
            <a:r>
              <a:rPr lang="en-US" sz="1800" dirty="0">
                <a:latin typeface="Times New Roman" panose="02020603050405020304" pitchFamily="18" charset="0"/>
                <a:cs typeface="Times New Roman" pitchFamily="18" charset="0"/>
              </a:rPr>
              <a:t>D</a:t>
            </a:r>
            <a:r>
              <a:rPr lang="sr-Cyrl-RS" sz="1800" dirty="0">
                <a:latin typeface="Times New Roman" pitchFamily="18" charset="0"/>
                <a:cs typeface="Times New Roman" pitchFamily="18" charset="0"/>
              </a:rPr>
              <a:t>ТА гради се комплекс са насталим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Fe</a:t>
            </a:r>
            <a:r>
              <a:rPr lang="sr-Latn-CS" sz="1800" dirty="0">
                <a:latin typeface="Times New Roman" panose="02020603050405020304" pitchFamily="18" charset="0"/>
                <a:cs typeface="Times New Roman" pitchFamily="18" charset="0"/>
              </a:rPr>
              <a:t>(III)</a:t>
            </a:r>
            <a:r>
              <a:rPr lang="sr-Cyrl-RS" sz="1800" dirty="0">
                <a:latin typeface="Times New Roman" panose="02020603050405020304" pitchFamily="18" charset="0"/>
                <a:cs typeface="Times New Roman" pitchFamily="18" charset="0"/>
              </a:rPr>
              <a:t> јонима – равнотежа се помера у десно.</a:t>
            </a:r>
            <a:endParaRPr lang="en-US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ChangeArrowheads="1"/>
          </p:cNvSpPr>
          <p:nvPr/>
        </p:nvSpPr>
        <p:spPr bwMode="auto">
          <a:xfrm>
            <a:off x="182880" y="1628775"/>
            <a:ext cx="8893175" cy="38625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spcAft>
                <a:spcPts val="600"/>
              </a:spcAft>
            </a:pP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Ј</a:t>
            </a:r>
            <a:r>
              <a:rPr lang="en-US" sz="2200" dirty="0" err="1">
                <a:latin typeface="Times New Roman" pitchFamily="18" charset="0"/>
                <a:cs typeface="Times New Roman" pitchFamily="18" charset="0"/>
              </a:rPr>
              <a:t>одидни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>
                <a:latin typeface="Times New Roman" pitchFamily="18" charset="0"/>
                <a:cs typeface="Times New Roman" pitchFamily="18" charset="0"/>
              </a:rPr>
              <a:t>јон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је редукционо средство умерене јачине и примењује се за одређивање многих оксидационих супстанци.</a:t>
            </a:r>
          </a:p>
          <a:p>
            <a:pPr algn="just">
              <a:spcAft>
                <a:spcPts val="600"/>
              </a:spcAft>
            </a:pP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Међутим, ј</a:t>
            </a:r>
            <a:r>
              <a:rPr lang="en-US" sz="2200" dirty="0" err="1">
                <a:latin typeface="Times New Roman" pitchFamily="18" charset="0"/>
                <a:cs typeface="Times New Roman" pitchFamily="18" charset="0"/>
              </a:rPr>
              <a:t>одидни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>
                <a:latin typeface="Times New Roman" pitchFamily="18" charset="0"/>
                <a:cs typeface="Times New Roman" pitchFamily="18" charset="0"/>
              </a:rPr>
              <a:t>јон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>
                <a:latin typeface="Times New Roman" pitchFamily="18" charset="0"/>
                <a:cs typeface="Times New Roman" pitchFamily="18" charset="0"/>
              </a:rPr>
              <a:t>не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>
                <a:latin typeface="Times New Roman" pitchFamily="18" charset="0"/>
                <a:cs typeface="Times New Roman" pitchFamily="18" charset="0"/>
              </a:rPr>
              <a:t>користи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>
                <a:latin typeface="Times New Roman" pitchFamily="18" charset="0"/>
                <a:cs typeface="Times New Roman" pitchFamily="18" charset="0"/>
              </a:rPr>
              <a:t>као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>
                <a:latin typeface="Times New Roman" pitchFamily="18" charset="0"/>
                <a:cs typeface="Times New Roman" pitchFamily="18" charset="0"/>
              </a:rPr>
              <a:t>титрационо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>
                <a:latin typeface="Times New Roman" pitchFamily="18" charset="0"/>
                <a:cs typeface="Times New Roman" pitchFamily="18" charset="0"/>
              </a:rPr>
              <a:t>средство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>
                <a:latin typeface="Times New Roman" pitchFamily="18" charset="0"/>
                <a:cs typeface="Times New Roman" pitchFamily="18" charset="0"/>
              </a:rPr>
              <a:t>јер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>
                <a:latin typeface="Times New Roman" pitchFamily="18" charset="0"/>
                <a:cs typeface="Times New Roman" pitchFamily="18" charset="0"/>
              </a:rPr>
              <a:t>су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>
                <a:latin typeface="Times New Roman" pitchFamily="18" charset="0"/>
                <a:cs typeface="Times New Roman" pitchFamily="18" charset="0"/>
              </a:rPr>
              <a:t>реакције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>
                <a:latin typeface="Times New Roman" pitchFamily="18" charset="0"/>
                <a:cs typeface="Times New Roman" pitchFamily="18" charset="0"/>
              </a:rPr>
              <a:t>веома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>
                <a:latin typeface="Times New Roman" pitchFamily="18" charset="0"/>
                <a:cs typeface="Times New Roman" pitchFamily="18" charset="0"/>
              </a:rPr>
              <a:t>споре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sz="2200" dirty="0" err="1">
                <a:latin typeface="Times New Roman" pitchFamily="18" charset="0"/>
                <a:cs typeface="Times New Roman" pitchFamily="18" charset="0"/>
              </a:rPr>
              <a:t>нема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>
                <a:latin typeface="Times New Roman" pitchFamily="18" charset="0"/>
                <a:cs typeface="Times New Roman" pitchFamily="18" charset="0"/>
              </a:rPr>
              <a:t>погодног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>
                <a:latin typeface="Times New Roman" pitchFamily="18" charset="0"/>
                <a:cs typeface="Times New Roman" pitchFamily="18" charset="0"/>
              </a:rPr>
              <a:t>индикатора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>
              <a:spcAft>
                <a:spcPts val="600"/>
              </a:spcAft>
            </a:pP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en-US" sz="2200" dirty="0" err="1">
                <a:latin typeface="Times New Roman" pitchFamily="18" charset="0"/>
                <a:cs typeface="Times New Roman" pitchFamily="18" charset="0"/>
              </a:rPr>
              <a:t>дређиваној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>
                <a:latin typeface="Times New Roman" pitchFamily="18" charset="0"/>
                <a:cs typeface="Times New Roman" pitchFamily="18" charset="0"/>
              </a:rPr>
              <a:t>супстанци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>
                <a:latin typeface="Times New Roman" pitchFamily="18" charset="0"/>
                <a:cs typeface="Times New Roman" pitchFamily="18" charset="0"/>
              </a:rPr>
              <a:t>додаје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>
                <a:latin typeface="Times New Roman" pitchFamily="18" charset="0"/>
                <a:cs typeface="Times New Roman" pitchFamily="18" charset="0"/>
              </a:rPr>
              <a:t>вишак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>
                <a:latin typeface="Times New Roman" pitchFamily="18" charset="0"/>
                <a:cs typeface="Times New Roman" pitchFamily="18" charset="0"/>
              </a:rPr>
              <a:t>јодидних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>
                <a:latin typeface="Times New Roman" pitchFamily="18" charset="0"/>
                <a:cs typeface="Times New Roman" pitchFamily="18" charset="0"/>
              </a:rPr>
              <a:t>јона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22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spcAft>
                <a:spcPts val="600"/>
              </a:spcAft>
            </a:pP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>
                <a:latin typeface="Times New Roman" pitchFamily="18" charset="0"/>
                <a:cs typeface="Times New Roman" pitchFamily="18" charset="0"/>
              </a:rPr>
              <a:t>реакцији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>
                <a:latin typeface="Times New Roman" pitchFamily="18" charset="0"/>
                <a:cs typeface="Times New Roman" pitchFamily="18" charset="0"/>
              </a:rPr>
              <a:t>настаје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>
                <a:latin typeface="Times New Roman" pitchFamily="18" charset="0"/>
                <a:cs typeface="Times New Roman" pitchFamily="18" charset="0"/>
              </a:rPr>
              <a:t>елементарни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>
                <a:latin typeface="Times New Roman" pitchFamily="18" charset="0"/>
                <a:cs typeface="Times New Roman" pitchFamily="18" charset="0"/>
              </a:rPr>
              <a:t>јод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>
                <a:latin typeface="Times New Roman" pitchFamily="18" charset="0"/>
                <a:cs typeface="Times New Roman" pitchFamily="18" charset="0"/>
              </a:rPr>
              <a:t>чија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>
                <a:latin typeface="Times New Roman" pitchFamily="18" charset="0"/>
                <a:cs typeface="Times New Roman" pitchFamily="18" charset="0"/>
              </a:rPr>
              <a:t>количина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>
                <a:latin typeface="Times New Roman" pitchFamily="18" charset="0"/>
                <a:cs typeface="Times New Roman" pitchFamily="18" charset="0"/>
              </a:rPr>
              <a:t>еквивалентна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>
                <a:latin typeface="Times New Roman" pitchFamily="18" charset="0"/>
                <a:cs typeface="Times New Roman" pitchFamily="18" charset="0"/>
              </a:rPr>
              <a:t>одређиваној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>
                <a:latin typeface="Times New Roman" pitchFamily="18" charset="0"/>
                <a:cs typeface="Times New Roman" pitchFamily="18" charset="0"/>
              </a:rPr>
              <a:t>супстанци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just">
              <a:spcAft>
                <a:spcPts val="600"/>
              </a:spcAft>
            </a:pPr>
            <a:r>
              <a:rPr lang="en-US" sz="2200" dirty="0" err="1">
                <a:latin typeface="Times New Roman" pitchFamily="18" charset="0"/>
                <a:cs typeface="Times New Roman" pitchFamily="18" charset="0"/>
              </a:rPr>
              <a:t>Јод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>
                <a:latin typeface="Times New Roman" pitchFamily="18" charset="0"/>
                <a:cs typeface="Times New Roman" pitchFamily="18" charset="0"/>
              </a:rPr>
              <a:t>који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>
                <a:latin typeface="Times New Roman" pitchFamily="18" charset="0"/>
                <a:cs typeface="Times New Roman" pitchFamily="18" charset="0"/>
              </a:rPr>
              <a:t>ослобађа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sz="2200" dirty="0" err="1">
                <a:latin typeface="Times New Roman" pitchFamily="18" charset="0"/>
                <a:cs typeface="Times New Roman" pitchFamily="18" charset="0"/>
              </a:rPr>
              <a:t>реакцији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>
                <a:latin typeface="Times New Roman" pitchFamily="18" charset="0"/>
                <a:cs typeface="Times New Roman" pitchFamily="18" charset="0"/>
              </a:rPr>
              <a:t>титрује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>
                <a:latin typeface="Times New Roman" pitchFamily="18" charset="0"/>
                <a:cs typeface="Times New Roman" pitchFamily="18" charset="0"/>
              </a:rPr>
              <a:t>стандардним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>
                <a:latin typeface="Times New Roman" pitchFamily="18" charset="0"/>
                <a:cs typeface="Times New Roman" pitchFamily="18" charset="0"/>
              </a:rPr>
              <a:t>раствором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>
                <a:latin typeface="Times New Roman" pitchFamily="18" charset="0"/>
                <a:cs typeface="Times New Roman" pitchFamily="18" charset="0"/>
              </a:rPr>
              <a:t>натријум-тиосулфата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just">
              <a:spcAft>
                <a:spcPts val="600"/>
              </a:spcAft>
            </a:pP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en-US" sz="2200" dirty="0" err="1">
                <a:latin typeface="Times New Roman" pitchFamily="18" charset="0"/>
                <a:cs typeface="Times New Roman" pitchFamily="18" charset="0"/>
              </a:rPr>
              <a:t>ао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>
                <a:latin typeface="Times New Roman" pitchFamily="18" charset="0"/>
                <a:cs typeface="Times New Roman" pitchFamily="18" charset="0"/>
              </a:rPr>
              <a:t>индикатор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>
                <a:latin typeface="Times New Roman" pitchFamily="18" charset="0"/>
                <a:cs typeface="Times New Roman" pitchFamily="18" charset="0"/>
              </a:rPr>
              <a:t>користи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>
                <a:latin typeface="Times New Roman" pitchFamily="18" charset="0"/>
                <a:cs typeface="Times New Roman" pitchFamily="18" charset="0"/>
              </a:rPr>
              <a:t>скроб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 – у ТЕ </a:t>
            </a:r>
            <a:r>
              <a:rPr lang="en-US" sz="2200" dirty="0" err="1">
                <a:latin typeface="Times New Roman" pitchFamily="18" charset="0"/>
                <a:cs typeface="Times New Roman" pitchFamily="18" charset="0"/>
              </a:rPr>
              <a:t>нестаје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>
                <a:latin typeface="Times New Roman" pitchFamily="18" charset="0"/>
                <a:cs typeface="Times New Roman" pitchFamily="18" charset="0"/>
              </a:rPr>
              <a:t>плава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>
                <a:latin typeface="Times New Roman" pitchFamily="18" charset="0"/>
                <a:cs typeface="Times New Roman" pitchFamily="18" charset="0"/>
              </a:rPr>
              <a:t>боја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2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7107" name="Rectangle 3"/>
          <p:cNvSpPr>
            <a:spLocks noChangeArrowheads="1"/>
          </p:cNvSpPr>
          <p:nvPr/>
        </p:nvSpPr>
        <p:spPr bwMode="auto">
          <a:xfrm>
            <a:off x="1302290" y="1006266"/>
            <a:ext cx="6539419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x-none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Индиректна јодиметрија - </a:t>
            </a:r>
            <a:r>
              <a:rPr lang="en-US" sz="2800" b="1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Јодометрија</a:t>
            </a:r>
            <a:endParaRPr lang="en-US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7108" name="Text Box 8"/>
          <p:cNvSpPr txBox="1">
            <a:spLocks noChangeArrowheads="1"/>
          </p:cNvSpPr>
          <p:nvPr/>
        </p:nvSpPr>
        <p:spPr bwMode="auto">
          <a:xfrm>
            <a:off x="1331595" y="5589270"/>
            <a:ext cx="4679950" cy="430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sr-Latn-CS" sz="2200" b="1" dirty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sr-Latn-CS" sz="2200" b="1" baseline="-25000" dirty="0">
                <a:latin typeface="Times New Roman" pitchFamily="18" charset="0"/>
                <a:cs typeface="Times New Roman" pitchFamily="18" charset="0"/>
              </a:rPr>
              <a:t>ox</a:t>
            </a:r>
            <a:r>
              <a:rPr lang="sr-Latn-CS" sz="2200" b="1" dirty="0">
                <a:latin typeface="Times New Roman" pitchFamily="18" charset="0"/>
                <a:cs typeface="Times New Roman" pitchFamily="18" charset="0"/>
              </a:rPr>
              <a:t>  +  I</a:t>
            </a:r>
            <a:r>
              <a:rPr lang="sr-Latn-CS" sz="2200" b="1" baseline="30000" dirty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sr-Latn-CS" sz="2200" b="1" baseline="-25000" dirty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2200" b="1" baseline="-25000" dirty="0" err="1">
                <a:latin typeface="Times New Roman" pitchFamily="18" charset="0"/>
                <a:cs typeface="Times New Roman" pitchFamily="18" charset="0"/>
              </a:rPr>
              <a:t>вишак</a:t>
            </a:r>
            <a:r>
              <a:rPr lang="sr-Latn-CS" sz="2200" b="1" baseline="-25000" dirty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sr-Latn-CS" sz="2200" b="1" dirty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sl-SI" sz="2200" b="1" dirty="0">
                <a:latin typeface="Times New Roman" pitchFamily="18" charset="0"/>
                <a:cs typeface="Times New Roman" pitchFamily="18" charset="0"/>
                <a:sym typeface="Wingdings 3" pitchFamily="18" charset="2"/>
              </a:rPr>
              <a:t>  A</a:t>
            </a:r>
            <a:r>
              <a:rPr lang="sl-SI" sz="2200" b="1" baseline="-25000" dirty="0">
                <a:latin typeface="Times New Roman" pitchFamily="18" charset="0"/>
                <a:cs typeface="Times New Roman" pitchFamily="18" charset="0"/>
                <a:sym typeface="Wingdings 3" pitchFamily="18" charset="2"/>
              </a:rPr>
              <a:t>red  </a:t>
            </a:r>
            <a:r>
              <a:rPr lang="sl-SI" sz="2200" b="1" dirty="0">
                <a:latin typeface="Times New Roman" pitchFamily="18" charset="0"/>
                <a:cs typeface="Times New Roman" pitchFamily="18" charset="0"/>
                <a:sym typeface="Wingdings 3" pitchFamily="18" charset="2"/>
              </a:rPr>
              <a:t>+  I</a:t>
            </a:r>
            <a:r>
              <a:rPr lang="sl-SI" sz="2200" b="1" baseline="-25000" dirty="0">
                <a:latin typeface="Times New Roman" pitchFamily="18" charset="0"/>
                <a:cs typeface="Times New Roman" pitchFamily="18" charset="0"/>
                <a:sym typeface="Wingdings 3" pitchFamily="18" charset="2"/>
              </a:rPr>
              <a:t>2</a:t>
            </a:r>
            <a:r>
              <a:rPr lang="sr-Latn-CS" sz="2200" b="1" dirty="0">
                <a:latin typeface="Times New Roman" pitchFamily="18" charset="0"/>
                <a:cs typeface="Times New Roman" pitchFamily="18" charset="0"/>
              </a:rPr>
              <a:t> </a:t>
            </a:r>
            <a:endParaRPr lang="en-US" sz="2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7109" name="Text Box 9"/>
          <p:cNvSpPr txBox="1">
            <a:spLocks noChangeArrowheads="1"/>
          </p:cNvSpPr>
          <p:nvPr/>
        </p:nvSpPr>
        <p:spPr bwMode="auto">
          <a:xfrm>
            <a:off x="1332230" y="6239192"/>
            <a:ext cx="4679950" cy="430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sl-SI" sz="2200" b="1" dirty="0">
                <a:latin typeface="Times New Roman" pitchFamily="18" charset="0"/>
                <a:cs typeface="Times New Roman" pitchFamily="18" charset="0"/>
                <a:sym typeface="Wingdings 3" pitchFamily="18" charset="2"/>
              </a:rPr>
              <a:t>I</a:t>
            </a:r>
            <a:r>
              <a:rPr lang="sl-SI" sz="2200" b="1" baseline="-25000" dirty="0">
                <a:latin typeface="Times New Roman" pitchFamily="18" charset="0"/>
                <a:cs typeface="Times New Roman" pitchFamily="18" charset="0"/>
                <a:sym typeface="Wingdings 3" pitchFamily="18" charset="2"/>
              </a:rPr>
              <a:t>2</a:t>
            </a:r>
            <a:r>
              <a:rPr lang="sr-Latn-CS" sz="2200" b="1" dirty="0">
                <a:latin typeface="Times New Roman" pitchFamily="18" charset="0"/>
                <a:cs typeface="Times New Roman" pitchFamily="18" charset="0"/>
              </a:rPr>
              <a:t>   +   2 S</a:t>
            </a:r>
            <a:r>
              <a:rPr lang="sr-Latn-CS" sz="2200" b="1" baseline="-25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sr-Latn-CS" sz="2200" b="1" dirty="0">
                <a:latin typeface="Times New Roman" pitchFamily="18" charset="0"/>
                <a:cs typeface="Times New Roman" pitchFamily="18" charset="0"/>
              </a:rPr>
              <a:t>O</a:t>
            </a:r>
            <a:r>
              <a:rPr lang="sr-Latn-CS" sz="2200" b="1" baseline="-25000" dirty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sr-Latn-CS" sz="2200" b="1" baseline="30000" dirty="0">
                <a:latin typeface="Times New Roman" pitchFamily="18" charset="0"/>
                <a:cs typeface="Times New Roman" pitchFamily="18" charset="0"/>
              </a:rPr>
              <a:t>2-</a:t>
            </a:r>
            <a:r>
              <a:rPr lang="sr-Latn-CS" sz="2200" b="1" dirty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sl-SI" sz="2200" b="1" dirty="0">
                <a:latin typeface="Times New Roman" pitchFamily="18" charset="0"/>
                <a:cs typeface="Times New Roman" pitchFamily="18" charset="0"/>
                <a:sym typeface="Wingdings 3" pitchFamily="18" charset="2"/>
              </a:rPr>
              <a:t>   2 </a:t>
            </a:r>
            <a:r>
              <a:rPr lang="sr-Latn-CS" sz="2200" b="1" dirty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sr-Latn-CS" sz="2200" b="1" baseline="30000" dirty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sl-SI" sz="2200" b="1" dirty="0">
                <a:latin typeface="Times New Roman" pitchFamily="18" charset="0"/>
                <a:cs typeface="Times New Roman" pitchFamily="18" charset="0"/>
                <a:sym typeface="Wingdings 3" pitchFamily="18" charset="2"/>
              </a:rPr>
              <a:t>   +  S</a:t>
            </a:r>
            <a:r>
              <a:rPr lang="sl-SI" sz="2200" b="1" baseline="-25000" dirty="0">
                <a:latin typeface="Times New Roman" pitchFamily="18" charset="0"/>
                <a:cs typeface="Times New Roman" pitchFamily="18" charset="0"/>
                <a:sym typeface="Wingdings 3" pitchFamily="18" charset="2"/>
              </a:rPr>
              <a:t>4</a:t>
            </a:r>
            <a:r>
              <a:rPr lang="sl-SI" sz="2200" b="1" dirty="0">
                <a:latin typeface="Times New Roman" pitchFamily="18" charset="0"/>
                <a:cs typeface="Times New Roman" pitchFamily="18" charset="0"/>
                <a:sym typeface="Wingdings 3" pitchFamily="18" charset="2"/>
              </a:rPr>
              <a:t>O</a:t>
            </a:r>
            <a:r>
              <a:rPr lang="sl-SI" sz="2200" b="1" baseline="-25000" dirty="0">
                <a:latin typeface="Times New Roman" pitchFamily="18" charset="0"/>
                <a:cs typeface="Times New Roman" pitchFamily="18" charset="0"/>
                <a:sym typeface="Wingdings 3" pitchFamily="18" charset="2"/>
              </a:rPr>
              <a:t>6</a:t>
            </a:r>
            <a:r>
              <a:rPr lang="sl-SI" sz="2200" b="1" baseline="30000" dirty="0">
                <a:latin typeface="Times New Roman" pitchFamily="18" charset="0"/>
                <a:cs typeface="Times New Roman" pitchFamily="18" charset="0"/>
                <a:sym typeface="Wingdings 3" pitchFamily="18" charset="2"/>
              </a:rPr>
              <a:t>2-</a:t>
            </a:r>
            <a:endParaRPr lang="en-US" sz="2200" b="1" dirty="0">
              <a:latin typeface="Times New Roman" pitchFamily="18" charset="0"/>
              <a:cs typeface="Times New Roman" pitchFamily="18" charset="0"/>
              <a:sym typeface="Wingdings 3" pitchFamily="18" charset="2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Text Box 5"/>
          <p:cNvSpPr txBox="1">
            <a:spLocks noChangeArrowheads="1"/>
          </p:cNvSpPr>
          <p:nvPr/>
        </p:nvSpPr>
        <p:spPr bwMode="auto">
          <a:xfrm>
            <a:off x="182880" y="1501775"/>
            <a:ext cx="8321675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en-US" dirty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У </a:t>
            </a:r>
            <a:r>
              <a:rPr lang="ru-RU" dirty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неутралним и слабо киселим растворима јод (</a:t>
            </a:r>
            <a:r>
              <a:rPr lang="en-US" dirty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I</a:t>
            </a:r>
            <a:r>
              <a:rPr lang="en-US" baseline="-25000" dirty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3</a:t>
            </a:r>
            <a:r>
              <a:rPr lang="ru-RU" baseline="30000" dirty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-</a:t>
            </a:r>
            <a:r>
              <a:rPr lang="ru-RU" dirty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) реагује брзо и стехиометријски са тиосулфатом оксидујући га у тетратионатни-јон:</a:t>
            </a:r>
            <a:endParaRPr lang="en-US" dirty="0">
              <a:latin typeface="Times New Roman" pitchFamily="18" charset="0"/>
              <a:cs typeface="Times New Roman" pitchFamily="18" charset="0"/>
              <a:sym typeface="Symbol" pitchFamily="18" charset="2"/>
            </a:endParaRPr>
          </a:p>
        </p:txBody>
      </p:sp>
      <p:sp>
        <p:nvSpPr>
          <p:cNvPr id="48131" name="Text Box 6"/>
          <p:cNvSpPr txBox="1">
            <a:spLocks noChangeArrowheads="1"/>
          </p:cNvSpPr>
          <p:nvPr/>
        </p:nvSpPr>
        <p:spPr bwMode="auto">
          <a:xfrm>
            <a:off x="914400" y="2224088"/>
            <a:ext cx="5400675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sr-Latn-CS" sz="2200" b="1" dirty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sr-Latn-CS" sz="2200" b="1" baseline="-25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sr-Latn-CS" sz="2200" b="1" dirty="0">
                <a:latin typeface="Times New Roman" pitchFamily="18" charset="0"/>
                <a:cs typeface="Times New Roman" pitchFamily="18" charset="0"/>
              </a:rPr>
              <a:t>  +  2 S</a:t>
            </a:r>
            <a:r>
              <a:rPr lang="sr-Latn-CS" sz="2200" b="1" baseline="-25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sr-Latn-CS" sz="2200" b="1" dirty="0">
                <a:latin typeface="Times New Roman" pitchFamily="18" charset="0"/>
                <a:cs typeface="Times New Roman" pitchFamily="18" charset="0"/>
              </a:rPr>
              <a:t>O</a:t>
            </a:r>
            <a:r>
              <a:rPr lang="sr-Latn-CS" sz="2200" b="1" baseline="-25000" dirty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sr-Latn-CS" sz="2200" b="1" baseline="30000" dirty="0">
                <a:latin typeface="Times New Roman" pitchFamily="18" charset="0"/>
                <a:cs typeface="Times New Roman" pitchFamily="18" charset="0"/>
              </a:rPr>
              <a:t>2-   </a:t>
            </a:r>
            <a:r>
              <a:rPr lang="sl-SI" sz="2200" b="1" dirty="0">
                <a:latin typeface="Times New Roman" pitchFamily="18" charset="0"/>
                <a:cs typeface="Times New Roman" pitchFamily="18" charset="0"/>
                <a:sym typeface="Wingdings 3" pitchFamily="18" charset="2"/>
              </a:rPr>
              <a:t> </a:t>
            </a:r>
            <a:r>
              <a:rPr lang="sr-Latn-CS" sz="2200" b="1" baseline="30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Latn-CS" sz="2200" b="1" dirty="0">
                <a:latin typeface="Times New Roman" pitchFamily="18" charset="0"/>
                <a:cs typeface="Times New Roman" pitchFamily="18" charset="0"/>
              </a:rPr>
              <a:t>2 I</a:t>
            </a:r>
            <a:r>
              <a:rPr lang="sr-Latn-CS" sz="2200" b="1" baseline="30000" dirty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sr-Latn-CS" sz="2200" b="1" dirty="0">
                <a:latin typeface="Times New Roman" pitchFamily="18" charset="0"/>
                <a:cs typeface="Times New Roman" pitchFamily="18" charset="0"/>
              </a:rPr>
              <a:t>  +  S</a:t>
            </a:r>
            <a:r>
              <a:rPr lang="sr-Latn-CS" sz="2200" b="1" baseline="-25000" dirty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sr-Latn-CS" sz="2200" b="1" dirty="0">
                <a:latin typeface="Times New Roman" pitchFamily="18" charset="0"/>
                <a:cs typeface="Times New Roman" pitchFamily="18" charset="0"/>
              </a:rPr>
              <a:t>O</a:t>
            </a:r>
            <a:r>
              <a:rPr lang="sr-Latn-CS" sz="2200" b="1" baseline="-25000" dirty="0">
                <a:latin typeface="Times New Roman" pitchFamily="18" charset="0"/>
                <a:cs typeface="Times New Roman" pitchFamily="18" charset="0"/>
              </a:rPr>
              <a:t>6</a:t>
            </a:r>
            <a:r>
              <a:rPr lang="sr-Latn-CS" sz="2200" b="1" baseline="30000" dirty="0">
                <a:latin typeface="Times New Roman" pitchFamily="18" charset="0"/>
                <a:cs typeface="Times New Roman" pitchFamily="18" charset="0"/>
              </a:rPr>
              <a:t>2-</a:t>
            </a:r>
            <a:endParaRPr lang="en-US" sz="2200" b="1" baseline="30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8132" name="Text Box 7"/>
          <p:cNvSpPr txBox="1">
            <a:spLocks noChangeArrowheads="1"/>
          </p:cNvSpPr>
          <p:nvPr/>
        </p:nvSpPr>
        <p:spPr bwMode="auto">
          <a:xfrm>
            <a:off x="914400" y="2686050"/>
            <a:ext cx="6121400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sr-Latn-CS" sz="2200" b="1" dirty="0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sr-Latn-CS" sz="2200" b="1" baseline="-25000" dirty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sr-Latn-CS" sz="2200" b="1" dirty="0">
                <a:latin typeface="Times New Roman" pitchFamily="18" charset="0"/>
                <a:cs typeface="Times New Roman" pitchFamily="18" charset="0"/>
              </a:rPr>
              <a:t>O</a:t>
            </a:r>
            <a:r>
              <a:rPr lang="sr-Latn-CS" sz="2200" b="1" baseline="-25000" dirty="0">
                <a:latin typeface="Times New Roman" pitchFamily="18" charset="0"/>
                <a:cs typeface="Times New Roman" pitchFamily="18" charset="0"/>
              </a:rPr>
              <a:t>6</a:t>
            </a:r>
            <a:r>
              <a:rPr lang="sr-Latn-CS" sz="2200" b="1" baseline="30000" dirty="0">
                <a:latin typeface="Times New Roman" pitchFamily="18" charset="0"/>
                <a:cs typeface="Times New Roman" pitchFamily="18" charset="0"/>
              </a:rPr>
              <a:t>2-</a:t>
            </a:r>
            <a:r>
              <a:rPr lang="sr-Latn-CS" sz="2200" b="1" dirty="0">
                <a:latin typeface="Times New Roman" pitchFamily="18" charset="0"/>
                <a:cs typeface="Times New Roman" pitchFamily="18" charset="0"/>
              </a:rPr>
              <a:t> +  2 e</a:t>
            </a:r>
            <a:r>
              <a:rPr lang="sr-Latn-CS" sz="2200" b="1" baseline="30000" dirty="0">
                <a:latin typeface="Times New Roman" pitchFamily="18" charset="0"/>
                <a:cs typeface="Times New Roman" pitchFamily="18" charset="0"/>
              </a:rPr>
              <a:t>-  </a:t>
            </a:r>
            <a:r>
              <a:rPr lang="sr-Latn-CS" sz="22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l-SI" sz="2200" b="1" dirty="0">
                <a:latin typeface="Times New Roman" pitchFamily="18" charset="0"/>
                <a:cs typeface="Times New Roman" pitchFamily="18" charset="0"/>
                <a:sym typeface="Wingdings 3" pitchFamily="18" charset="2"/>
              </a:rPr>
              <a:t> </a:t>
            </a:r>
            <a:r>
              <a:rPr lang="sr-Latn-CS" sz="2200" b="1" baseline="30000" dirty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sr-Latn-CS" sz="2200" b="1" dirty="0">
                <a:latin typeface="Times New Roman" pitchFamily="18" charset="0"/>
                <a:cs typeface="Times New Roman" pitchFamily="18" charset="0"/>
              </a:rPr>
              <a:t>2 S</a:t>
            </a:r>
            <a:r>
              <a:rPr lang="sr-Latn-CS" sz="2200" b="1" baseline="-25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sr-Latn-CS" sz="2200" b="1" dirty="0">
                <a:latin typeface="Times New Roman" pitchFamily="18" charset="0"/>
                <a:cs typeface="Times New Roman" pitchFamily="18" charset="0"/>
              </a:rPr>
              <a:t>O</a:t>
            </a:r>
            <a:r>
              <a:rPr lang="sr-Latn-CS" sz="2200" b="1" baseline="-25000" dirty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sr-Latn-CS" sz="2200" b="1" baseline="30000" dirty="0">
                <a:latin typeface="Times New Roman" pitchFamily="18" charset="0"/>
                <a:cs typeface="Times New Roman" pitchFamily="18" charset="0"/>
              </a:rPr>
              <a:t>2-                          </a:t>
            </a:r>
            <a:r>
              <a:rPr lang="sr-Latn-CS" sz="2200" b="1" dirty="0">
                <a:latin typeface="Times New Roman" pitchFamily="18" charset="0"/>
                <a:cs typeface="Times New Roman" pitchFamily="18" charset="0"/>
              </a:rPr>
              <a:t>E</a:t>
            </a:r>
            <a:r>
              <a:rPr lang="sr-Latn-CS" sz="2200" b="1" baseline="30000" dirty="0">
                <a:latin typeface="Times New Roman" pitchFamily="18" charset="0"/>
                <a:cs typeface="Times New Roman" pitchFamily="18" charset="0"/>
              </a:rPr>
              <a:t>o  </a:t>
            </a:r>
            <a:r>
              <a:rPr lang="sr-Latn-CS" sz="2200" b="1" dirty="0">
                <a:latin typeface="Times New Roman" pitchFamily="18" charset="0"/>
                <a:cs typeface="Times New Roman" pitchFamily="18" charset="0"/>
              </a:rPr>
              <a:t>=  0,07 V</a:t>
            </a:r>
            <a:endParaRPr lang="en-US" sz="2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8133" name="Text Box 9"/>
          <p:cNvSpPr txBox="1">
            <a:spLocks noChangeArrowheads="1"/>
          </p:cNvSpPr>
          <p:nvPr/>
        </p:nvSpPr>
        <p:spPr bwMode="auto">
          <a:xfrm>
            <a:off x="182880" y="3097213"/>
            <a:ext cx="8229600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ru-RU" dirty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Реакција оксидација је карактеристична за јод као релативно слабо оксидационо средство, па се тиосулфат готово искључиво примењује за титрацију јода.</a:t>
            </a:r>
          </a:p>
        </p:txBody>
      </p:sp>
      <p:sp>
        <p:nvSpPr>
          <p:cNvPr id="48134" name="Text Box 10"/>
          <p:cNvSpPr txBox="1">
            <a:spLocks noChangeArrowheads="1"/>
          </p:cNvSpPr>
          <p:nvPr/>
        </p:nvSpPr>
        <p:spPr bwMode="auto">
          <a:xfrm>
            <a:off x="182880" y="4079875"/>
            <a:ext cx="8893175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en-US" dirty="0" err="1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Титрације</a:t>
            </a:r>
            <a:r>
              <a:rPr lang="en-US" dirty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се</a:t>
            </a:r>
            <a:r>
              <a:rPr lang="en-US" dirty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врше</a:t>
            </a:r>
            <a:r>
              <a:rPr lang="en-US" dirty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при</a:t>
            </a:r>
            <a:r>
              <a:rPr lang="en-US" dirty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 </a:t>
            </a:r>
            <a:r>
              <a:rPr lang="sr-Latn-CS" dirty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pH </a:t>
            </a:r>
            <a:r>
              <a:rPr lang="en-US" dirty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&lt;</a:t>
            </a:r>
            <a:r>
              <a:rPr lang="sr-Latn-CS" dirty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 5</a:t>
            </a:r>
            <a:r>
              <a:rPr lang="en-US" dirty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:</a:t>
            </a:r>
            <a:endParaRPr lang="sr-Latn-CS" dirty="0">
              <a:latin typeface="Times New Roman" pitchFamily="18" charset="0"/>
              <a:cs typeface="Times New Roman" pitchFamily="18" charset="0"/>
              <a:sym typeface="Symbol" pitchFamily="18" charset="2"/>
            </a:endParaRPr>
          </a:p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 - у базним растворима се гради хипојодит који делимично оксидује тиосулфат до сулфата:</a:t>
            </a:r>
            <a:r>
              <a:rPr lang="sr-Latn-CS" dirty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	</a:t>
            </a:r>
          </a:p>
        </p:txBody>
      </p:sp>
      <p:sp>
        <p:nvSpPr>
          <p:cNvPr id="48135" name="Text Box 11"/>
          <p:cNvSpPr txBox="1">
            <a:spLocks noChangeArrowheads="1"/>
          </p:cNvSpPr>
          <p:nvPr/>
        </p:nvSpPr>
        <p:spPr bwMode="auto">
          <a:xfrm>
            <a:off x="914400" y="5089525"/>
            <a:ext cx="611981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sr-Latn-CS" b="1" dirty="0">
                <a:latin typeface="Times New Roman" pitchFamily="18" charset="0"/>
                <a:cs typeface="Times New Roman" pitchFamily="18" charset="0"/>
              </a:rPr>
              <a:t>4HOI  +  2 S</a:t>
            </a:r>
            <a:r>
              <a:rPr lang="sr-Latn-CS" b="1" baseline="-25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sr-Latn-CS" b="1" dirty="0">
                <a:latin typeface="Times New Roman" pitchFamily="18" charset="0"/>
                <a:cs typeface="Times New Roman" pitchFamily="18" charset="0"/>
              </a:rPr>
              <a:t>O</a:t>
            </a:r>
            <a:r>
              <a:rPr lang="sr-Latn-CS" b="1" baseline="-25000" dirty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sr-Latn-CS" b="1" baseline="30000" dirty="0">
                <a:latin typeface="Times New Roman" pitchFamily="18" charset="0"/>
                <a:cs typeface="Times New Roman" pitchFamily="18" charset="0"/>
              </a:rPr>
              <a:t>2-  </a:t>
            </a:r>
            <a:r>
              <a:rPr lang="sr-Latn-CS" b="1" dirty="0">
                <a:latin typeface="Times New Roman" pitchFamily="18" charset="0"/>
                <a:cs typeface="Times New Roman" pitchFamily="18" charset="0"/>
              </a:rPr>
              <a:t>+  H</a:t>
            </a:r>
            <a:r>
              <a:rPr lang="sr-Latn-CS" b="1" baseline="-25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sr-Latn-CS" b="1" dirty="0">
                <a:latin typeface="Times New Roman" pitchFamily="18" charset="0"/>
                <a:cs typeface="Times New Roman" pitchFamily="18" charset="0"/>
              </a:rPr>
              <a:t>O  </a:t>
            </a:r>
            <a:r>
              <a:rPr lang="sr-Latn-CS" b="1" baseline="30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l-SI" b="1" dirty="0">
                <a:latin typeface="Times New Roman" pitchFamily="18" charset="0"/>
                <a:cs typeface="Times New Roman" pitchFamily="18" charset="0"/>
                <a:sym typeface="Wingdings 3" pitchFamily="18" charset="2"/>
              </a:rPr>
              <a:t> </a:t>
            </a:r>
            <a:r>
              <a:rPr lang="sr-Latn-CS" b="1" baseline="30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Latn-CS" b="1" dirty="0">
                <a:latin typeface="Times New Roman" pitchFamily="18" charset="0"/>
                <a:cs typeface="Times New Roman" pitchFamily="18" charset="0"/>
              </a:rPr>
              <a:t>4 I</a:t>
            </a:r>
            <a:r>
              <a:rPr lang="sr-Latn-CS" b="1" baseline="30000" dirty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sr-Latn-CS" b="1" dirty="0">
                <a:latin typeface="Times New Roman" pitchFamily="18" charset="0"/>
                <a:cs typeface="Times New Roman" pitchFamily="18" charset="0"/>
              </a:rPr>
              <a:t>  +  2 SO</a:t>
            </a:r>
            <a:r>
              <a:rPr lang="sr-Latn-CS" b="1" baseline="-25000" dirty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sr-Latn-CS" b="1" baseline="30000" dirty="0">
                <a:latin typeface="Times New Roman" pitchFamily="18" charset="0"/>
                <a:cs typeface="Times New Roman" pitchFamily="18" charset="0"/>
              </a:rPr>
              <a:t>2-</a:t>
            </a:r>
            <a:r>
              <a:rPr lang="sr-Latn-CS" b="1" dirty="0">
                <a:latin typeface="Times New Roman" pitchFamily="18" charset="0"/>
                <a:cs typeface="Times New Roman" pitchFamily="18" charset="0"/>
              </a:rPr>
              <a:t> + 6 H</a:t>
            </a:r>
            <a:r>
              <a:rPr lang="sr-Latn-CS" b="1" baseline="30000" dirty="0">
                <a:latin typeface="Times New Roman" pitchFamily="18" charset="0"/>
                <a:cs typeface="Times New Roman" pitchFamily="18" charset="0"/>
              </a:rPr>
              <a:t>+</a:t>
            </a:r>
            <a:endParaRPr lang="en-US" b="1" baseline="30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8136" name="Text Box 12"/>
          <p:cNvSpPr txBox="1">
            <a:spLocks noChangeArrowheads="1"/>
          </p:cNvSpPr>
          <p:nvPr/>
        </p:nvSpPr>
        <p:spPr bwMode="auto">
          <a:xfrm>
            <a:off x="914400" y="6218238"/>
            <a:ext cx="6121400" cy="430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sr-Latn-CS" sz="2200" b="1" dirty="0">
                <a:latin typeface="Times New Roman" pitchFamily="18" charset="0"/>
                <a:cs typeface="Times New Roman" pitchFamily="18" charset="0"/>
              </a:rPr>
              <a:t>2 S</a:t>
            </a:r>
            <a:r>
              <a:rPr lang="sr-Latn-CS" sz="2200" b="1" baseline="-25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sr-Latn-CS" sz="2200" b="1" dirty="0">
                <a:latin typeface="Times New Roman" pitchFamily="18" charset="0"/>
                <a:cs typeface="Times New Roman" pitchFamily="18" charset="0"/>
              </a:rPr>
              <a:t>O</a:t>
            </a:r>
            <a:r>
              <a:rPr lang="sr-Latn-CS" sz="2200" b="1" baseline="-25000" dirty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sr-Latn-CS" sz="2200" b="1" baseline="30000" dirty="0">
                <a:latin typeface="Times New Roman" pitchFamily="18" charset="0"/>
                <a:cs typeface="Times New Roman" pitchFamily="18" charset="0"/>
              </a:rPr>
              <a:t>2-   </a:t>
            </a:r>
            <a:r>
              <a:rPr lang="sr-Latn-CS" sz="2200" b="1" dirty="0">
                <a:latin typeface="Times New Roman" pitchFamily="18" charset="0"/>
                <a:cs typeface="Times New Roman" pitchFamily="18" charset="0"/>
              </a:rPr>
              <a:t>+  H</a:t>
            </a:r>
            <a:r>
              <a:rPr lang="sr-Latn-CS" sz="2200" b="1" baseline="30000" dirty="0">
                <a:latin typeface="Times New Roman" pitchFamily="18" charset="0"/>
                <a:cs typeface="Times New Roman" pitchFamily="18" charset="0"/>
              </a:rPr>
              <a:t>+</a:t>
            </a:r>
            <a:r>
              <a:rPr lang="sr-Latn-CS" sz="2200" b="1" dirty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sl-SI" sz="2200" b="1" dirty="0">
                <a:latin typeface="Times New Roman" pitchFamily="18" charset="0"/>
                <a:cs typeface="Times New Roman" pitchFamily="18" charset="0"/>
                <a:sym typeface="Wingdings 3" pitchFamily="18" charset="2"/>
              </a:rPr>
              <a:t>  </a:t>
            </a:r>
            <a:r>
              <a:rPr lang="sr-Latn-CS" sz="2200" b="1" baseline="30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Latn-CS" sz="2200" b="1" dirty="0">
                <a:latin typeface="Times New Roman" pitchFamily="18" charset="0"/>
                <a:cs typeface="Times New Roman" pitchFamily="18" charset="0"/>
              </a:rPr>
              <a:t>HS</a:t>
            </a:r>
            <a:r>
              <a:rPr lang="sr-Latn-CS" sz="2200" b="1" baseline="-25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sr-Latn-CS" sz="2200" b="1" dirty="0">
                <a:latin typeface="Times New Roman" pitchFamily="18" charset="0"/>
                <a:cs typeface="Times New Roman" pitchFamily="18" charset="0"/>
              </a:rPr>
              <a:t>O</a:t>
            </a:r>
            <a:r>
              <a:rPr lang="sr-Latn-CS" sz="2200" b="1" baseline="-25000" dirty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sr-Latn-CS" sz="2200" b="1" baseline="30000" dirty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sr-Latn-CS" sz="2200" b="1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sl-SI" sz="2200" b="1" dirty="0">
                <a:latin typeface="Times New Roman" pitchFamily="18" charset="0"/>
                <a:cs typeface="Times New Roman" pitchFamily="18" charset="0"/>
                <a:sym typeface="Wingdings 3" pitchFamily="18" charset="2"/>
              </a:rPr>
              <a:t>  HSO</a:t>
            </a:r>
            <a:r>
              <a:rPr lang="sl-SI" sz="2200" b="1" baseline="-25000" dirty="0">
                <a:latin typeface="Times New Roman" pitchFamily="18" charset="0"/>
                <a:cs typeface="Times New Roman" pitchFamily="18" charset="0"/>
                <a:sym typeface="Wingdings 3" pitchFamily="18" charset="2"/>
              </a:rPr>
              <a:t>3</a:t>
            </a:r>
            <a:r>
              <a:rPr lang="sl-SI" sz="2200" b="1" baseline="30000" dirty="0">
                <a:latin typeface="Times New Roman" pitchFamily="18" charset="0"/>
                <a:cs typeface="Times New Roman" pitchFamily="18" charset="0"/>
                <a:sym typeface="Wingdings 3" pitchFamily="18" charset="2"/>
              </a:rPr>
              <a:t>2-</a:t>
            </a:r>
            <a:r>
              <a:rPr lang="sl-SI" sz="2200" b="1" dirty="0">
                <a:latin typeface="Times New Roman" pitchFamily="18" charset="0"/>
                <a:cs typeface="Times New Roman" pitchFamily="18" charset="0"/>
                <a:sym typeface="Wingdings 3" pitchFamily="18" charset="2"/>
              </a:rPr>
              <a:t>  +  S</a:t>
            </a:r>
            <a:r>
              <a:rPr lang="sl-SI" sz="2200" b="1" baseline="-25000" dirty="0">
                <a:latin typeface="Times New Roman" pitchFamily="18" charset="0"/>
                <a:cs typeface="Times New Roman" pitchFamily="18" charset="0"/>
                <a:sym typeface="Wingdings 3" pitchFamily="18" charset="2"/>
              </a:rPr>
              <a:t>(s)</a:t>
            </a:r>
            <a:endParaRPr lang="en-US" sz="2200" b="1" dirty="0">
              <a:latin typeface="Times New Roman" pitchFamily="18" charset="0"/>
              <a:cs typeface="Times New Roman" pitchFamily="18" charset="0"/>
              <a:sym typeface="Wingdings 3" pitchFamily="18" charset="2"/>
            </a:endParaRPr>
          </a:p>
        </p:txBody>
      </p:sp>
      <p:sp>
        <p:nvSpPr>
          <p:cNvPr id="48137" name="Rectangle 9"/>
          <p:cNvSpPr>
            <a:spLocks noChangeArrowheads="1"/>
          </p:cNvSpPr>
          <p:nvPr/>
        </p:nvSpPr>
        <p:spPr bwMode="auto">
          <a:xfrm>
            <a:off x="398463" y="946150"/>
            <a:ext cx="85185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800" b="1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Стандардни</a:t>
            </a:r>
            <a:r>
              <a:rPr lang="en-US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b="1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раствор</a:t>
            </a:r>
            <a:r>
              <a:rPr lang="en-US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b="1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натријум-тиосулфата</a:t>
            </a:r>
            <a:endParaRPr lang="en-US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8138" name="Rectangle 10"/>
          <p:cNvSpPr>
            <a:spLocks noChangeArrowheads="1"/>
          </p:cNvSpPr>
          <p:nvPr/>
        </p:nvSpPr>
        <p:spPr bwMode="auto">
          <a:xfrm>
            <a:off x="182880" y="5486400"/>
            <a:ext cx="8466137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sr-Latn-CS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 </a:t>
            </a:r>
            <a:r>
              <a:rPr lang="en-US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- </a:t>
            </a:r>
            <a:r>
              <a:rPr lang="ru-RU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у киселим растворима се тиосулфат разлаже на хидрогенсулфат и елементарни сумпор:</a:t>
            </a:r>
            <a:endParaRPr lang="en-US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  <a:sym typeface="Symbol" pitchFamily="18" charset="2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2880" y="1775021"/>
            <a:ext cx="864108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Aft>
                <a:spcPts val="600"/>
              </a:spcAft>
            </a:pPr>
            <a:r>
              <a:rPr lang="x-none" dirty="0">
                <a:latin typeface="Times New Roman" pitchFamily="18" charset="0"/>
                <a:cs typeface="Times New Roman" pitchFamily="18" charset="0"/>
              </a:rPr>
              <a:t>Да би се једна редокс титрација могла применити, супстанца која се титрује мора да се налази у одговарајућем оксидационом стању које ће брзо и стехиометријски реаговати са стандардним </a:t>
            </a:r>
            <a:r>
              <a:rPr lang="x-none">
                <a:latin typeface="Times New Roman" pitchFamily="18" charset="0"/>
                <a:cs typeface="Times New Roman" pitchFamily="18" charset="0"/>
              </a:rPr>
              <a:t>раствором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титрационог средства</a:t>
            </a:r>
            <a:r>
              <a:rPr lang="x-none">
                <a:latin typeface="Times New Roman" pitchFamily="18" charset="0"/>
                <a:cs typeface="Times New Roman" pitchFamily="18" charset="0"/>
              </a:rPr>
              <a:t>.</a:t>
            </a:r>
            <a:endParaRPr lang="x-none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spcAft>
                <a:spcPts val="1200"/>
              </a:spcAft>
            </a:pPr>
            <a:r>
              <a:rPr lang="x-none" dirty="0">
                <a:latin typeface="Times New Roman" pitchFamily="18" charset="0"/>
                <a:cs typeface="Times New Roman" pitchFamily="18" charset="0"/>
              </a:rPr>
              <a:t>Често се, приликом припреме раствора узорка, елемент који се одређује добија у оксидационом стању које не реагује са реагенсом или се добије као смеша више оксидационих стања, па се мора извршити претходна оксидација или редукција – довођење у одговарајуће оксидационо стање.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82880" y="4370368"/>
            <a:ext cx="864108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x-none" dirty="0">
                <a:latin typeface="Times New Roman" pitchFamily="18" charset="0"/>
                <a:cs typeface="Times New Roman" pitchFamily="18" charset="0"/>
              </a:rPr>
              <a:t>Реагенси који се могу примењивати у ове сврхе морају имати одређене карактеристике:</a:t>
            </a:r>
          </a:p>
          <a:p>
            <a:pPr algn="just">
              <a:buFont typeface="Arial" pitchFamily="34" charset="0"/>
              <a:buChar char="•"/>
            </a:pPr>
            <a:r>
              <a:rPr lang="sr-Cyrl-CS" dirty="0">
                <a:latin typeface="Times New Roman" pitchFamily="18" charset="0"/>
                <a:cs typeface="Times New Roman" pitchFamily="18" charset="0"/>
              </a:rPr>
              <a:t> Морају бити довољно </a:t>
            </a:r>
            <a:r>
              <a:rPr lang="x-none" dirty="0">
                <a:latin typeface="Times New Roman" pitchFamily="18" charset="0"/>
                <a:cs typeface="Times New Roman" pitchFamily="18" charset="0"/>
              </a:rPr>
              <a:t>јак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x-none" dirty="0">
                <a:latin typeface="Times New Roman" pitchFamily="18" charset="0"/>
                <a:cs typeface="Times New Roman" pitchFamily="18" charset="0"/>
              </a:rPr>
              <a:t> оксидациона или редукциона средства – квантитативно превођење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испитиване супстанце </a:t>
            </a:r>
            <a:r>
              <a:rPr lang="x-none" dirty="0">
                <a:latin typeface="Times New Roman" pitchFamily="18" charset="0"/>
                <a:cs typeface="Times New Roman" pitchFamily="18" charset="0"/>
              </a:rPr>
              <a:t>у одговарајуће оксидационо стање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.</a:t>
            </a:r>
            <a:endParaRPr lang="x-none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pitchFamily="34" charset="0"/>
              <a:buChar char="•"/>
            </a:pPr>
            <a:r>
              <a:rPr lang="sr-Cyrl-R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x-none" dirty="0">
                <a:latin typeface="Times New Roman" pitchFamily="18" charset="0"/>
                <a:cs typeface="Times New Roman" pitchFamily="18" charset="0"/>
              </a:rPr>
              <a:t>ишак ових помоћних супстанци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мора се на адекватан начин </a:t>
            </a:r>
            <a:r>
              <a:rPr lang="x-none" dirty="0">
                <a:latin typeface="Times New Roman" pitchFamily="18" charset="0"/>
                <a:cs typeface="Times New Roman" pitchFamily="18" charset="0"/>
              </a:rPr>
              <a:t>уклони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ти </a:t>
            </a:r>
            <a:r>
              <a:rPr lang="x-none" dirty="0">
                <a:latin typeface="Times New Roman" pitchFamily="18" charset="0"/>
                <a:cs typeface="Times New Roman" pitchFamily="18" charset="0"/>
              </a:rPr>
              <a:t>из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испитиваног </a:t>
            </a:r>
            <a:r>
              <a:rPr lang="x-none" dirty="0">
                <a:latin typeface="Times New Roman" pitchFamily="18" charset="0"/>
                <a:cs typeface="Times New Roman" pitchFamily="18" charset="0"/>
              </a:rPr>
              <a:t>раствора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.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256010" y="1123090"/>
            <a:ext cx="684085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x-none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Претходне оксидације или редукције</a:t>
            </a:r>
            <a:endParaRPr lang="en-US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1"/>
          <p:cNvSpPr>
            <a:spLocks noChangeArrowheads="1"/>
          </p:cNvSpPr>
          <p:nvPr/>
        </p:nvSpPr>
        <p:spPr bwMode="auto">
          <a:xfrm>
            <a:off x="182880" y="1389063"/>
            <a:ext cx="8642350" cy="48628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spcAft>
                <a:spcPts val="1200"/>
              </a:spcAft>
            </a:pPr>
            <a:r>
              <a:rPr lang="sr-Cyrl-RS" dirty="0"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еакција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разлагања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тиосулфата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много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спорија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реакције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јода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тиосулфата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тако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да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титрација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може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извосити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киселој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средини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под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условом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да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титрује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споро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уз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добро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мешање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.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spcAft>
                <a:spcPts val="1200"/>
              </a:spcAft>
            </a:pPr>
            <a:r>
              <a:rPr lang="sr-Cyrl-RS" dirty="0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а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стабилност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раствора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тиосулфата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утичу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киселост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присуство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ваздуха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микроорганизама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трагови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тешких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метала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светлост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...</a:t>
            </a:r>
          </a:p>
          <a:p>
            <a:pPr algn="just">
              <a:spcAft>
                <a:spcPts val="1200"/>
              </a:spcAft>
            </a:pPr>
            <a:r>
              <a:rPr lang="sr-Cyrl-RS" dirty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табилност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раствора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највећа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при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pH 9-10 (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мада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7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задовољавајућа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.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spcAft>
                <a:spcPts val="1200"/>
              </a:spcAft>
            </a:pPr>
            <a:r>
              <a:rPr lang="sr-Cyrl-RS" dirty="0"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иобактерије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могу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налазити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дестилованој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води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) у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свом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метаболизму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користе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сумпор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који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преводе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сулфит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сулфат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.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spcAft>
                <a:spcPts val="1200"/>
              </a:spcAft>
            </a:pPr>
            <a:r>
              <a:rPr lang="sr-Cyrl-RS" dirty="0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аздушни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кисеоник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оксидује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тиосулфат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али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веома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малом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брзином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до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сулфита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који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онда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брзо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оксидује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до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сулфата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.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spcAft>
                <a:spcPts val="1200"/>
              </a:spcAft>
            </a:pPr>
            <a:r>
              <a:rPr lang="sr-Cyrl-RS" dirty="0"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а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стандардизацију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користе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оксидациона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средства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која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оксидујући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јодид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не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јоне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додате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вишку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ослобађају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еквивалентну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количину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јода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која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затим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титрује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раствором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тиосулфата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који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стандардизује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.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3D3D7D5C-37A3-4AAE-B663-469C1FA1549A}"/>
              </a:ext>
            </a:extLst>
          </p:cNvPr>
          <p:cNvSpPr/>
          <p:nvPr/>
        </p:nvSpPr>
        <p:spPr>
          <a:xfrm>
            <a:off x="251459" y="1268730"/>
            <a:ext cx="900112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sr-Cyrl-RS" dirty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Примарни стандардни раствори: </a:t>
            </a:r>
            <a:r>
              <a:rPr lang="sr-Latn-CS" dirty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KIO</a:t>
            </a:r>
            <a:r>
              <a:rPr lang="sr-Latn-CS" baseline="-25000" dirty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3</a:t>
            </a:r>
            <a:r>
              <a:rPr lang="sr-Latn-CS" dirty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, K</a:t>
            </a:r>
            <a:r>
              <a:rPr lang="sr-Latn-CS" baseline="-25000" dirty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2</a:t>
            </a:r>
            <a:r>
              <a:rPr lang="sr-Latn-CS" dirty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Cr</a:t>
            </a:r>
            <a:r>
              <a:rPr lang="sr-Latn-CS" baseline="-25000" dirty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2</a:t>
            </a:r>
            <a:r>
              <a:rPr lang="sr-Latn-CS" dirty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O</a:t>
            </a:r>
            <a:r>
              <a:rPr lang="sr-Latn-CS" baseline="-25000" dirty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7</a:t>
            </a:r>
            <a:r>
              <a:rPr lang="sr-Latn-CS" dirty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,</a:t>
            </a:r>
            <a:r>
              <a:rPr lang="sr-Cyrl-RS" dirty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 </a:t>
            </a:r>
            <a:r>
              <a:rPr lang="sr-Latn-CS" dirty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KBrO</a:t>
            </a:r>
            <a:r>
              <a:rPr lang="sr-Latn-CS" baseline="-25000" dirty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3</a:t>
            </a:r>
            <a:r>
              <a:rPr lang="sr-Latn-CS" dirty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, </a:t>
            </a:r>
            <a:r>
              <a:rPr lang="en-US" dirty="0" err="1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електролитички</a:t>
            </a:r>
            <a:r>
              <a:rPr lang="en-US" dirty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бакар</a:t>
            </a:r>
            <a:endParaRPr lang="en-US" dirty="0">
              <a:latin typeface="Times New Roman" pitchFamily="18" charset="0"/>
              <a:cs typeface="Times New Roman" pitchFamily="18" charset="0"/>
              <a:sym typeface="Symbol" pitchFamily="18" charset="2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586C31C-C6D9-4889-8E1C-6615D1809C83}"/>
              </a:ext>
            </a:extLst>
          </p:cNvPr>
          <p:cNvSpPr txBox="1"/>
          <p:nvPr/>
        </p:nvSpPr>
        <p:spPr>
          <a:xfrm>
            <a:off x="223750" y="1785447"/>
            <a:ext cx="864108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Стандардизација са калијум-јодатом (</a:t>
            </a:r>
            <a:r>
              <a:rPr lang="sr-Latn-CS" dirty="0">
                <a:latin typeface="Times New Roman" panose="02020603050405020304" pitchFamily="18" charset="0"/>
                <a:cs typeface="Times New Roman" pitchFamily="18" charset="0"/>
                <a:sym typeface="Symbol" pitchFamily="18" charset="2"/>
              </a:rPr>
              <a:t>KIO</a:t>
            </a:r>
            <a:r>
              <a:rPr lang="sr-Latn-CS" baseline="-25000" dirty="0">
                <a:latin typeface="Times New Roman" panose="02020603050405020304" pitchFamily="18" charset="0"/>
                <a:cs typeface="Times New Roman" pitchFamily="18" charset="0"/>
                <a:sym typeface="Symbol" pitchFamily="18" charset="2"/>
              </a:rPr>
              <a:t>3</a:t>
            </a:r>
            <a:r>
              <a:rPr lang="sr-Cyrl-RS" dirty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):</a:t>
            </a:r>
          </a:p>
          <a:p>
            <a:pPr marL="342900" indent="-342900">
              <a:buFontTx/>
              <a:buChar char="-"/>
            </a:pPr>
            <a:r>
              <a:rPr lang="sr-Cyrl-RS" dirty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најпогоднији примарни стандард</a:t>
            </a:r>
          </a:p>
          <a:p>
            <a:pPr marL="342900" indent="-342900">
              <a:buFontTx/>
              <a:buChar char="-"/>
            </a:pPr>
            <a:r>
              <a:rPr lang="sr-Cyrl-RS" dirty="0">
                <a:latin typeface="Times New Roman" panose="02020603050405020304" pitchFamily="18" charset="0"/>
                <a:cs typeface="Times New Roman" pitchFamily="18" charset="0"/>
                <a:sym typeface="Symbol" pitchFamily="18" charset="2"/>
              </a:rPr>
              <a:t>брза реакција у слабо киселој средини – нема опасности од оксидације ваздушним кисеоником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E30DBC8-50B2-4C10-A89E-FC2EB1FE9E7B}"/>
              </a:ext>
            </a:extLst>
          </p:cNvPr>
          <p:cNvSpPr txBox="1"/>
          <p:nvPr/>
        </p:nvSpPr>
        <p:spPr>
          <a:xfrm>
            <a:off x="1516322" y="3160973"/>
            <a:ext cx="612076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IO</a:t>
            </a:r>
            <a:r>
              <a:rPr lang="en-US" b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b="1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+  5I</a:t>
            </a:r>
            <a:r>
              <a:rPr lang="en-US" b="1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+  6H</a:t>
            </a:r>
            <a:r>
              <a:rPr lang="en-US" b="1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l-SI" b="1" dirty="0">
                <a:latin typeface="Times New Roman" panose="02020603050405020304" pitchFamily="18" charset="0"/>
                <a:cs typeface="Times New Roman" pitchFamily="18" charset="0"/>
                <a:sym typeface="Wingdings 3" pitchFamily="18" charset="2"/>
              </a:rPr>
              <a:t>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3I</a:t>
            </a:r>
            <a:r>
              <a:rPr lang="en-US" b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+ 3H</a:t>
            </a:r>
            <a:r>
              <a:rPr lang="en-US" b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</a:t>
            </a:r>
          </a:p>
        </p:txBody>
      </p:sp>
      <p:sp>
        <p:nvSpPr>
          <p:cNvPr id="6" name="Text Box 6">
            <a:extLst>
              <a:ext uri="{FF2B5EF4-FFF2-40B4-BE49-F238E27FC236}">
                <a16:creationId xmlns:a16="http://schemas.microsoft.com/office/drawing/2014/main" id="{3A1E6770-5F8B-44C5-8A07-09CA53058E7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96291" y="3572597"/>
            <a:ext cx="5400675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sr-Latn-CS" sz="2200" b="1" dirty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sr-Latn-CS" sz="2200" b="1" baseline="-25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sr-Latn-CS" sz="2200" b="1" dirty="0">
                <a:latin typeface="Times New Roman" pitchFamily="18" charset="0"/>
                <a:cs typeface="Times New Roman" pitchFamily="18" charset="0"/>
              </a:rPr>
              <a:t>  +  2 S</a:t>
            </a:r>
            <a:r>
              <a:rPr lang="sr-Latn-CS" sz="2200" b="1" baseline="-25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sr-Latn-CS" sz="2200" b="1" dirty="0">
                <a:latin typeface="Times New Roman" pitchFamily="18" charset="0"/>
                <a:cs typeface="Times New Roman" pitchFamily="18" charset="0"/>
              </a:rPr>
              <a:t>O</a:t>
            </a:r>
            <a:r>
              <a:rPr lang="sr-Latn-CS" sz="2200" b="1" baseline="-25000" dirty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sr-Latn-CS" sz="2200" b="1" baseline="30000" dirty="0">
                <a:latin typeface="Times New Roman" pitchFamily="18" charset="0"/>
                <a:cs typeface="Times New Roman" pitchFamily="18" charset="0"/>
              </a:rPr>
              <a:t>2-   </a:t>
            </a:r>
            <a:r>
              <a:rPr lang="sl-SI" sz="2200" b="1" dirty="0">
                <a:latin typeface="Times New Roman" pitchFamily="18" charset="0"/>
                <a:cs typeface="Times New Roman" pitchFamily="18" charset="0"/>
                <a:sym typeface="Wingdings 3" pitchFamily="18" charset="2"/>
              </a:rPr>
              <a:t> </a:t>
            </a:r>
            <a:r>
              <a:rPr lang="sr-Latn-CS" sz="2200" b="1" baseline="30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Latn-CS" sz="2200" b="1" dirty="0">
                <a:latin typeface="Times New Roman" pitchFamily="18" charset="0"/>
                <a:cs typeface="Times New Roman" pitchFamily="18" charset="0"/>
              </a:rPr>
              <a:t>2 I</a:t>
            </a:r>
            <a:r>
              <a:rPr lang="sr-Latn-CS" sz="2200" b="1" baseline="30000" dirty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sr-Latn-CS" sz="2200" b="1" dirty="0">
                <a:latin typeface="Times New Roman" pitchFamily="18" charset="0"/>
                <a:cs typeface="Times New Roman" pitchFamily="18" charset="0"/>
              </a:rPr>
              <a:t>  +  S</a:t>
            </a:r>
            <a:r>
              <a:rPr lang="sr-Latn-CS" sz="2200" b="1" baseline="-25000" dirty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sr-Latn-CS" sz="2200" b="1" dirty="0">
                <a:latin typeface="Times New Roman" pitchFamily="18" charset="0"/>
                <a:cs typeface="Times New Roman" pitchFamily="18" charset="0"/>
              </a:rPr>
              <a:t>O</a:t>
            </a:r>
            <a:r>
              <a:rPr lang="sr-Latn-CS" sz="2200" b="1" baseline="-25000" dirty="0">
                <a:latin typeface="Times New Roman" pitchFamily="18" charset="0"/>
                <a:cs typeface="Times New Roman" pitchFamily="18" charset="0"/>
              </a:rPr>
              <a:t>6</a:t>
            </a:r>
            <a:r>
              <a:rPr lang="sr-Latn-CS" sz="2200" b="1" baseline="30000" dirty="0">
                <a:latin typeface="Times New Roman" pitchFamily="18" charset="0"/>
                <a:cs typeface="Times New Roman" pitchFamily="18" charset="0"/>
              </a:rPr>
              <a:t>2-</a:t>
            </a:r>
            <a:endParaRPr lang="en-US" sz="2200" b="1" baseline="30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96FCBEB-88C6-4D51-BCEB-7894EEC0D541}"/>
              </a:ext>
            </a:extLst>
          </p:cNvPr>
          <p:cNvSpPr txBox="1"/>
          <p:nvPr/>
        </p:nvSpPr>
        <p:spPr>
          <a:xfrm>
            <a:off x="376150" y="4265831"/>
            <a:ext cx="864108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Стандардизација са калијум-дихроматом (</a:t>
            </a:r>
            <a:r>
              <a:rPr lang="sr-Latn-CS" dirty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K</a:t>
            </a:r>
            <a:r>
              <a:rPr lang="sr-Latn-CS" baseline="-25000" dirty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2</a:t>
            </a:r>
            <a:r>
              <a:rPr lang="sr-Latn-CS" dirty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Cr</a:t>
            </a:r>
            <a:r>
              <a:rPr lang="sr-Latn-CS" baseline="-25000" dirty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2</a:t>
            </a:r>
            <a:r>
              <a:rPr lang="sr-Latn-CS" dirty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O</a:t>
            </a:r>
            <a:r>
              <a:rPr lang="sr-Latn-CS" baseline="-25000" dirty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7</a:t>
            </a:r>
            <a:r>
              <a:rPr lang="sr-Cyrl-RS" dirty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):</a:t>
            </a:r>
          </a:p>
          <a:p>
            <a:pPr marL="342900" indent="-342900">
              <a:buFontTx/>
              <a:buChar char="-"/>
            </a:pPr>
            <a:r>
              <a:rPr lang="sr-Cyrl-RS" dirty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примарни стандард</a:t>
            </a:r>
          </a:p>
          <a:p>
            <a:pPr marL="342900" indent="-342900">
              <a:buFontTx/>
              <a:buChar char="-"/>
            </a:pPr>
            <a:r>
              <a:rPr lang="sr-Cyrl-RS" dirty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брза реакција у јако киселој средини – оксидација ваздушним кисеоником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C77C20E-A423-4255-8FB6-0A7D565E22C4}"/>
              </a:ext>
            </a:extLst>
          </p:cNvPr>
          <p:cNvSpPr txBox="1"/>
          <p:nvPr/>
        </p:nvSpPr>
        <p:spPr>
          <a:xfrm>
            <a:off x="1331595" y="5549205"/>
            <a:ext cx="612076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Cr</a:t>
            </a:r>
            <a:r>
              <a:rPr lang="en-US" b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</a:t>
            </a:r>
            <a:r>
              <a:rPr lang="en-US" b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r>
              <a:rPr lang="en-US" b="1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2-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+  6I</a:t>
            </a:r>
            <a:r>
              <a:rPr lang="en-US" b="1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+  14H</a:t>
            </a:r>
            <a:r>
              <a:rPr lang="en-US" b="1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l-SI" b="1" dirty="0">
                <a:latin typeface="Times New Roman" panose="02020603050405020304" pitchFamily="18" charset="0"/>
                <a:cs typeface="Times New Roman" pitchFamily="18" charset="0"/>
                <a:sym typeface="Wingdings 3" pitchFamily="18" charset="2"/>
              </a:rPr>
              <a:t>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3I</a:t>
            </a:r>
            <a:r>
              <a:rPr lang="en-US" b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+  2Cr</a:t>
            </a:r>
            <a:r>
              <a:rPr lang="en-US" b="1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3+  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+  7H</a:t>
            </a:r>
            <a:r>
              <a:rPr lang="en-US" b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</a:t>
            </a:r>
          </a:p>
        </p:txBody>
      </p:sp>
      <p:sp>
        <p:nvSpPr>
          <p:cNvPr id="9" name="Text Box 6">
            <a:extLst>
              <a:ext uri="{FF2B5EF4-FFF2-40B4-BE49-F238E27FC236}">
                <a16:creationId xmlns:a16="http://schemas.microsoft.com/office/drawing/2014/main" id="{8D24C3ED-208C-4E73-BC3A-BFAFE66ACA9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71600" y="6089506"/>
            <a:ext cx="5400675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sr-Latn-CS" sz="2200" b="1" dirty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sr-Latn-CS" sz="2200" b="1" baseline="-25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sr-Latn-CS" sz="2200" b="1" dirty="0">
                <a:latin typeface="Times New Roman" pitchFamily="18" charset="0"/>
                <a:cs typeface="Times New Roman" pitchFamily="18" charset="0"/>
              </a:rPr>
              <a:t>  +  2 S</a:t>
            </a:r>
            <a:r>
              <a:rPr lang="sr-Latn-CS" sz="2200" b="1" baseline="-25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sr-Latn-CS" sz="2200" b="1" dirty="0">
                <a:latin typeface="Times New Roman" pitchFamily="18" charset="0"/>
                <a:cs typeface="Times New Roman" pitchFamily="18" charset="0"/>
              </a:rPr>
              <a:t>O</a:t>
            </a:r>
            <a:r>
              <a:rPr lang="sr-Latn-CS" sz="2200" b="1" baseline="-25000" dirty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sr-Latn-CS" sz="2200" b="1" baseline="30000" dirty="0">
                <a:latin typeface="Times New Roman" pitchFamily="18" charset="0"/>
                <a:cs typeface="Times New Roman" pitchFamily="18" charset="0"/>
              </a:rPr>
              <a:t>2-   </a:t>
            </a:r>
            <a:r>
              <a:rPr lang="sl-SI" sz="2200" b="1" dirty="0">
                <a:latin typeface="Times New Roman" pitchFamily="18" charset="0"/>
                <a:cs typeface="Times New Roman" pitchFamily="18" charset="0"/>
                <a:sym typeface="Wingdings 3" pitchFamily="18" charset="2"/>
              </a:rPr>
              <a:t> </a:t>
            </a:r>
            <a:r>
              <a:rPr lang="sr-Latn-CS" sz="2200" b="1" baseline="30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Latn-CS" sz="2200" b="1" dirty="0">
                <a:latin typeface="Times New Roman" pitchFamily="18" charset="0"/>
                <a:cs typeface="Times New Roman" pitchFamily="18" charset="0"/>
              </a:rPr>
              <a:t>2 I</a:t>
            </a:r>
            <a:r>
              <a:rPr lang="sr-Latn-CS" sz="2200" b="1" baseline="30000" dirty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sr-Latn-CS" sz="2200" b="1" dirty="0">
                <a:latin typeface="Times New Roman" pitchFamily="18" charset="0"/>
                <a:cs typeface="Times New Roman" pitchFamily="18" charset="0"/>
              </a:rPr>
              <a:t>  +  S</a:t>
            </a:r>
            <a:r>
              <a:rPr lang="sr-Latn-CS" sz="2200" b="1" baseline="-25000" dirty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sr-Latn-CS" sz="2200" b="1" dirty="0">
                <a:latin typeface="Times New Roman" pitchFamily="18" charset="0"/>
                <a:cs typeface="Times New Roman" pitchFamily="18" charset="0"/>
              </a:rPr>
              <a:t>O</a:t>
            </a:r>
            <a:r>
              <a:rPr lang="sr-Latn-CS" sz="2200" b="1" baseline="-25000" dirty="0">
                <a:latin typeface="Times New Roman" pitchFamily="18" charset="0"/>
                <a:cs typeface="Times New Roman" pitchFamily="18" charset="0"/>
              </a:rPr>
              <a:t>6</a:t>
            </a:r>
            <a:r>
              <a:rPr lang="sr-Latn-CS" sz="2200" b="1" baseline="30000" dirty="0">
                <a:latin typeface="Times New Roman" pitchFamily="18" charset="0"/>
                <a:cs typeface="Times New Roman" pitchFamily="18" charset="0"/>
              </a:rPr>
              <a:t>2-</a:t>
            </a:r>
            <a:endParaRPr lang="en-US" sz="2200" b="1" baseline="30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5302484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7" name="Text Box 5"/>
          <p:cNvSpPr txBox="1">
            <a:spLocks noChangeArrowheads="1"/>
          </p:cNvSpPr>
          <p:nvPr/>
        </p:nvSpPr>
        <p:spPr bwMode="auto">
          <a:xfrm>
            <a:off x="914400" y="2884600"/>
            <a:ext cx="4681537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sr-Latn-CS" sz="2200" b="1" dirty="0">
                <a:latin typeface="Times New Roman" pitchFamily="18" charset="0"/>
                <a:cs typeface="Times New Roman" pitchFamily="18" charset="0"/>
              </a:rPr>
              <a:t>2Cu</a:t>
            </a:r>
            <a:r>
              <a:rPr lang="sr-Latn-CS" sz="2200" b="1" baseline="30000" dirty="0">
                <a:latin typeface="Times New Roman" pitchFamily="18" charset="0"/>
                <a:cs typeface="Times New Roman" pitchFamily="18" charset="0"/>
              </a:rPr>
              <a:t>2+</a:t>
            </a:r>
            <a:r>
              <a:rPr lang="sr-Latn-CS" sz="2200" b="1" dirty="0">
                <a:latin typeface="Times New Roman" pitchFamily="18" charset="0"/>
                <a:cs typeface="Times New Roman" pitchFamily="18" charset="0"/>
              </a:rPr>
              <a:t>  +  4I</a:t>
            </a:r>
            <a:r>
              <a:rPr lang="sr-Latn-CS" sz="2200" b="1" baseline="30000" dirty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sr-Latn-CS" sz="2200" b="1" baseline="-25000" dirty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2200" b="1" baseline="-25000" dirty="0" err="1">
                <a:latin typeface="Times New Roman" pitchFamily="18" charset="0"/>
                <a:cs typeface="Times New Roman" pitchFamily="18" charset="0"/>
              </a:rPr>
              <a:t>вишак</a:t>
            </a:r>
            <a:r>
              <a:rPr lang="sr-Latn-CS" sz="2200" b="1" baseline="-25000" dirty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sr-Latn-CS" sz="2200" b="1" dirty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sl-SI" sz="2200" b="1" dirty="0">
                <a:latin typeface="Times New Roman" pitchFamily="18" charset="0"/>
                <a:cs typeface="Times New Roman" pitchFamily="18" charset="0"/>
                <a:sym typeface="Wingdings 3" pitchFamily="18" charset="2"/>
              </a:rPr>
              <a:t>  2CuI</a:t>
            </a:r>
            <a:r>
              <a:rPr lang="sl-SI" sz="2200" b="1" baseline="-25000" dirty="0">
                <a:latin typeface="Times New Roman" pitchFamily="18" charset="0"/>
                <a:cs typeface="Times New Roman" pitchFamily="18" charset="0"/>
                <a:sym typeface="Wingdings 3" pitchFamily="18" charset="2"/>
              </a:rPr>
              <a:t> (s)  </a:t>
            </a:r>
            <a:r>
              <a:rPr lang="sl-SI" sz="2200" b="1" dirty="0">
                <a:latin typeface="Times New Roman" pitchFamily="18" charset="0"/>
                <a:cs typeface="Times New Roman" pitchFamily="18" charset="0"/>
                <a:sym typeface="Wingdings 3" pitchFamily="18" charset="2"/>
              </a:rPr>
              <a:t>+  I</a:t>
            </a:r>
            <a:r>
              <a:rPr lang="sl-SI" sz="2200" b="1" baseline="-25000" dirty="0">
                <a:latin typeface="Times New Roman" pitchFamily="18" charset="0"/>
                <a:cs typeface="Times New Roman" pitchFamily="18" charset="0"/>
                <a:sym typeface="Wingdings 3" pitchFamily="18" charset="2"/>
              </a:rPr>
              <a:t>2</a:t>
            </a:r>
            <a:r>
              <a:rPr lang="sr-Latn-CS" sz="2200" b="1" dirty="0">
                <a:latin typeface="Times New Roman" pitchFamily="18" charset="0"/>
                <a:cs typeface="Times New Roman" pitchFamily="18" charset="0"/>
              </a:rPr>
              <a:t> </a:t>
            </a:r>
            <a:endParaRPr lang="en-US" sz="2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128" name="Text Box 6"/>
          <p:cNvSpPr txBox="1">
            <a:spLocks noChangeArrowheads="1"/>
          </p:cNvSpPr>
          <p:nvPr/>
        </p:nvSpPr>
        <p:spPr bwMode="auto">
          <a:xfrm>
            <a:off x="942109" y="4259926"/>
            <a:ext cx="467995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sl-SI" sz="2200" b="1" dirty="0">
                <a:latin typeface="Times New Roman" pitchFamily="18" charset="0"/>
                <a:cs typeface="Times New Roman" pitchFamily="18" charset="0"/>
                <a:sym typeface="Wingdings 3" pitchFamily="18" charset="2"/>
              </a:rPr>
              <a:t>I</a:t>
            </a:r>
            <a:r>
              <a:rPr lang="sl-SI" sz="2200" b="1" baseline="-25000" dirty="0">
                <a:latin typeface="Times New Roman" pitchFamily="18" charset="0"/>
                <a:cs typeface="Times New Roman" pitchFamily="18" charset="0"/>
                <a:sym typeface="Wingdings 3" pitchFamily="18" charset="2"/>
              </a:rPr>
              <a:t>2</a:t>
            </a:r>
            <a:r>
              <a:rPr lang="sr-Latn-CS" sz="2200" b="1" dirty="0">
                <a:latin typeface="Times New Roman" pitchFamily="18" charset="0"/>
                <a:cs typeface="Times New Roman" pitchFamily="18" charset="0"/>
              </a:rPr>
              <a:t>   +   2S</a:t>
            </a:r>
            <a:r>
              <a:rPr lang="sr-Latn-CS" sz="2200" b="1" baseline="-25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sr-Latn-CS" sz="2200" b="1" dirty="0">
                <a:latin typeface="Times New Roman" pitchFamily="18" charset="0"/>
                <a:cs typeface="Times New Roman" pitchFamily="18" charset="0"/>
              </a:rPr>
              <a:t>O</a:t>
            </a:r>
            <a:r>
              <a:rPr lang="sr-Latn-CS" sz="2200" b="1" baseline="-25000" dirty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sr-Latn-CS" sz="2200" b="1" baseline="30000" dirty="0">
                <a:latin typeface="Times New Roman" pitchFamily="18" charset="0"/>
                <a:cs typeface="Times New Roman" pitchFamily="18" charset="0"/>
              </a:rPr>
              <a:t>2-</a:t>
            </a:r>
            <a:r>
              <a:rPr lang="sr-Latn-CS" sz="2200" b="1" dirty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sl-SI" sz="2200" b="1" dirty="0">
                <a:latin typeface="Times New Roman" pitchFamily="18" charset="0"/>
                <a:cs typeface="Times New Roman" pitchFamily="18" charset="0"/>
                <a:sym typeface="Wingdings 3" pitchFamily="18" charset="2"/>
              </a:rPr>
              <a:t>   2</a:t>
            </a:r>
            <a:r>
              <a:rPr lang="sr-Latn-CS" sz="2200" b="1" dirty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sr-Latn-CS" sz="2200" b="1" baseline="30000" dirty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sl-SI" sz="2200" b="1" dirty="0">
                <a:latin typeface="Times New Roman" pitchFamily="18" charset="0"/>
                <a:cs typeface="Times New Roman" pitchFamily="18" charset="0"/>
                <a:sym typeface="Wingdings 3" pitchFamily="18" charset="2"/>
              </a:rPr>
              <a:t>   +  S</a:t>
            </a:r>
            <a:r>
              <a:rPr lang="sl-SI" sz="2200" b="1" baseline="-25000" dirty="0">
                <a:latin typeface="Times New Roman" pitchFamily="18" charset="0"/>
                <a:cs typeface="Times New Roman" pitchFamily="18" charset="0"/>
                <a:sym typeface="Wingdings 3" pitchFamily="18" charset="2"/>
              </a:rPr>
              <a:t>4</a:t>
            </a:r>
            <a:r>
              <a:rPr lang="sl-SI" sz="2200" b="1" dirty="0">
                <a:latin typeface="Times New Roman" pitchFamily="18" charset="0"/>
                <a:cs typeface="Times New Roman" pitchFamily="18" charset="0"/>
                <a:sym typeface="Wingdings 3" pitchFamily="18" charset="2"/>
              </a:rPr>
              <a:t>O</a:t>
            </a:r>
            <a:r>
              <a:rPr lang="sl-SI" sz="2200" b="1" baseline="-25000" dirty="0">
                <a:latin typeface="Times New Roman" pitchFamily="18" charset="0"/>
                <a:cs typeface="Times New Roman" pitchFamily="18" charset="0"/>
                <a:sym typeface="Wingdings 3" pitchFamily="18" charset="2"/>
              </a:rPr>
              <a:t>6</a:t>
            </a:r>
            <a:r>
              <a:rPr lang="sl-SI" sz="2200" b="1" baseline="30000" dirty="0">
                <a:latin typeface="Times New Roman" pitchFamily="18" charset="0"/>
                <a:cs typeface="Times New Roman" pitchFamily="18" charset="0"/>
                <a:sym typeface="Wingdings 3" pitchFamily="18" charset="2"/>
              </a:rPr>
              <a:t>2-</a:t>
            </a:r>
            <a:endParaRPr lang="en-US" sz="2200" b="1" dirty="0">
              <a:latin typeface="Times New Roman" pitchFamily="18" charset="0"/>
              <a:cs typeface="Times New Roman" pitchFamily="18" charset="0"/>
              <a:sym typeface="Wingdings 3" pitchFamily="18" charset="2"/>
            </a:endParaRPr>
          </a:p>
        </p:txBody>
      </p:sp>
      <p:graphicFrame>
        <p:nvGraphicFramePr>
          <p:cNvPr id="5122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77990236"/>
              </p:ext>
            </p:extLst>
          </p:nvPr>
        </p:nvGraphicFramePr>
        <p:xfrm>
          <a:off x="4745644" y="6130318"/>
          <a:ext cx="2265362" cy="577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82" name="Equation" r:id="rId3" imgW="1244520" imgH="317160" progId="Equation.3">
                  <p:embed/>
                </p:oleObj>
              </mc:Choice>
              <mc:Fallback>
                <p:oleObj name="Equation" r:id="rId3" imgW="1244520" imgH="317160" progId="Equation.3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45644" y="6130318"/>
                        <a:ext cx="2265362" cy="5778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123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9894334"/>
              </p:ext>
            </p:extLst>
          </p:nvPr>
        </p:nvGraphicFramePr>
        <p:xfrm>
          <a:off x="4727172" y="5656517"/>
          <a:ext cx="2390161" cy="54821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83" name="Equation" r:id="rId5" imgW="1384200" imgH="317160" progId="Equation.3">
                  <p:embed/>
                </p:oleObj>
              </mc:Choice>
              <mc:Fallback>
                <p:oleObj name="Equation" r:id="rId5" imgW="1384200" imgH="317160" progId="Equation.3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27172" y="5656517"/>
                        <a:ext cx="2390161" cy="548216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129" name="Text Box 9"/>
          <p:cNvSpPr txBox="1">
            <a:spLocks noChangeArrowheads="1"/>
          </p:cNvSpPr>
          <p:nvPr/>
        </p:nvSpPr>
        <p:spPr bwMode="auto">
          <a:xfrm>
            <a:off x="914400" y="5743361"/>
            <a:ext cx="2881312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sr-Latn-CS" sz="2200" b="1" dirty="0">
                <a:latin typeface="Times New Roman" pitchFamily="18" charset="0"/>
                <a:cs typeface="Times New Roman" pitchFamily="18" charset="0"/>
              </a:rPr>
              <a:t> Cu</a:t>
            </a:r>
            <a:r>
              <a:rPr lang="sr-Latn-CS" sz="2200" b="1" baseline="30000" dirty="0">
                <a:latin typeface="Times New Roman" pitchFamily="18" charset="0"/>
                <a:cs typeface="Times New Roman" pitchFamily="18" charset="0"/>
              </a:rPr>
              <a:t>2+</a:t>
            </a:r>
            <a:r>
              <a:rPr lang="sr-Latn-CS" sz="2200" b="1" dirty="0">
                <a:latin typeface="Times New Roman" pitchFamily="18" charset="0"/>
                <a:cs typeface="Times New Roman" pitchFamily="18" charset="0"/>
              </a:rPr>
              <a:t>  +  e</a:t>
            </a:r>
            <a:r>
              <a:rPr lang="sr-Latn-CS" sz="2200" b="1" baseline="30000" dirty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sr-Latn-CS" sz="2200" b="1" dirty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sl-SI" sz="2200" b="1" dirty="0">
                <a:latin typeface="Times New Roman" pitchFamily="18" charset="0"/>
                <a:cs typeface="Times New Roman" pitchFamily="18" charset="0"/>
                <a:sym typeface="Wingdings 3" pitchFamily="18" charset="2"/>
              </a:rPr>
              <a:t>   Cu</a:t>
            </a:r>
            <a:r>
              <a:rPr lang="sl-SI" sz="2200" b="1" baseline="30000" dirty="0">
                <a:latin typeface="Times New Roman" pitchFamily="18" charset="0"/>
                <a:cs typeface="Times New Roman" pitchFamily="18" charset="0"/>
                <a:sym typeface="Wingdings 3" pitchFamily="18" charset="2"/>
              </a:rPr>
              <a:t>+</a:t>
            </a:r>
            <a:r>
              <a:rPr lang="sr-Latn-CS" sz="2200" b="1" dirty="0">
                <a:latin typeface="Times New Roman" pitchFamily="18" charset="0"/>
                <a:cs typeface="Times New Roman" pitchFamily="18" charset="0"/>
              </a:rPr>
              <a:t> </a:t>
            </a:r>
            <a:endParaRPr lang="en-US" sz="2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130" name="Text Box 10"/>
          <p:cNvSpPr txBox="1">
            <a:spLocks noChangeArrowheads="1"/>
          </p:cNvSpPr>
          <p:nvPr/>
        </p:nvSpPr>
        <p:spPr bwMode="auto">
          <a:xfrm>
            <a:off x="1034472" y="6150077"/>
            <a:ext cx="2881313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sl-SI" sz="2200" b="1" dirty="0">
                <a:latin typeface="Times New Roman" pitchFamily="18" charset="0"/>
                <a:cs typeface="Times New Roman" pitchFamily="18" charset="0"/>
                <a:sym typeface="Wingdings 3" pitchFamily="18" charset="2"/>
              </a:rPr>
              <a:t>I</a:t>
            </a:r>
            <a:r>
              <a:rPr lang="sl-SI" sz="2200" b="1" baseline="-25000" dirty="0">
                <a:latin typeface="Times New Roman" pitchFamily="18" charset="0"/>
                <a:cs typeface="Times New Roman" pitchFamily="18" charset="0"/>
                <a:sym typeface="Wingdings 3" pitchFamily="18" charset="2"/>
              </a:rPr>
              <a:t>2</a:t>
            </a:r>
            <a:r>
              <a:rPr lang="sr-Latn-CS" sz="2200" b="1" dirty="0">
                <a:latin typeface="Times New Roman" pitchFamily="18" charset="0"/>
                <a:cs typeface="Times New Roman" pitchFamily="18" charset="0"/>
              </a:rPr>
              <a:t>   +   2e</a:t>
            </a:r>
            <a:r>
              <a:rPr lang="sr-Latn-CS" sz="2200" b="1" baseline="30000" dirty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sr-Latn-CS" sz="2200" b="1" dirty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sl-SI" sz="2200" b="1" dirty="0">
                <a:latin typeface="Times New Roman" pitchFamily="18" charset="0"/>
                <a:cs typeface="Times New Roman" pitchFamily="18" charset="0"/>
                <a:sym typeface="Wingdings 3" pitchFamily="18" charset="2"/>
              </a:rPr>
              <a:t>   2</a:t>
            </a:r>
            <a:r>
              <a:rPr lang="sr-Latn-CS" sz="2200" b="1" dirty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sr-Latn-CS" sz="2200" b="1" baseline="30000" dirty="0">
                <a:latin typeface="Times New Roman" pitchFamily="18" charset="0"/>
                <a:cs typeface="Times New Roman" pitchFamily="18" charset="0"/>
              </a:rPr>
              <a:t>-</a:t>
            </a:r>
            <a:endParaRPr lang="en-US" sz="2200" b="1" dirty="0">
              <a:latin typeface="Times New Roman" pitchFamily="18" charset="0"/>
              <a:cs typeface="Times New Roman" pitchFamily="18" charset="0"/>
              <a:sym typeface="Wingdings 3" pitchFamily="18" charset="2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48640" y="1005840"/>
            <a:ext cx="792099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x-none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Индиректно јодиметријско о</a:t>
            </a:r>
            <a:r>
              <a:rPr lang="en-US" sz="2800" b="1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дређивање</a:t>
            </a:r>
            <a:r>
              <a:rPr lang="en-US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b="1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бакра</a:t>
            </a:r>
            <a:endParaRPr lang="en-US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82880" y="1988820"/>
            <a:ext cx="864107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x-none" sz="2200" dirty="0">
                <a:latin typeface="Times New Roman" pitchFamily="18" charset="0"/>
                <a:cs typeface="Times New Roman" pitchFamily="18" charset="0"/>
              </a:rPr>
              <a:t>Одређивање бакра(II) заснива се на његовој реакцији са јодидним јонима који се додају у вишку:</a:t>
            </a:r>
            <a:endParaRPr lang="en-US" sz="2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82880" y="3429000"/>
            <a:ext cx="864108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x-none" sz="2200" dirty="0">
                <a:latin typeface="Times New Roman" pitchFamily="18" charset="0"/>
                <a:cs typeface="Times New Roman" pitchFamily="18" charset="0"/>
              </a:rPr>
              <a:t>Настали елементарни јод се затим титрује стандардним раствором тиосулфата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уз скроб као индикатор</a:t>
            </a:r>
            <a:r>
              <a:rPr lang="x-none" sz="2200" dirty="0">
                <a:latin typeface="Times New Roman" pitchFamily="18" charset="0"/>
                <a:cs typeface="Times New Roman" pitchFamily="18" charset="0"/>
              </a:rPr>
              <a:t>:</a:t>
            </a:r>
            <a:endParaRPr lang="en-US" sz="2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82880" y="4869180"/>
            <a:ext cx="864108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x-none" sz="2200" dirty="0">
                <a:latin typeface="Times New Roman" pitchFamily="18" charset="0"/>
                <a:cs typeface="Times New Roman" pitchFamily="18" charset="0"/>
              </a:rPr>
              <a:t>На основу стандарних потенцијала редокс парова може се закључити да </a:t>
            </a:r>
            <a:r>
              <a:rPr lang="sr-Latn-CS" sz="2200" dirty="0">
                <a:latin typeface="Times New Roman" pitchFamily="18" charset="0"/>
                <a:cs typeface="Times New Roman" pitchFamily="18" charset="0"/>
              </a:rPr>
              <a:t>Cu</a:t>
            </a:r>
            <a:r>
              <a:rPr lang="sr-Latn-CS" sz="2200" baseline="30000" dirty="0">
                <a:latin typeface="Times New Roman" pitchFamily="18" charset="0"/>
                <a:cs typeface="Times New Roman" pitchFamily="18" charset="0"/>
              </a:rPr>
              <a:t>2+</a:t>
            </a:r>
            <a:r>
              <a:rPr lang="sr-Latn-CS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x-none" sz="2200" dirty="0">
                <a:latin typeface="Times New Roman" pitchFamily="18" charset="0"/>
                <a:cs typeface="Times New Roman" pitchFamily="18" charset="0"/>
              </a:rPr>
              <a:t>не може оксидовати </a:t>
            </a:r>
            <a:r>
              <a:rPr lang="sr-Latn-CS" sz="2200" dirty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sr-Latn-CS" sz="2200" baseline="30000" dirty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x-none" sz="2200" dirty="0">
                <a:latin typeface="Times New Roman" pitchFamily="18" charset="0"/>
                <a:cs typeface="Times New Roman" pitchFamily="18" charset="0"/>
              </a:rPr>
              <a:t>:</a:t>
            </a:r>
            <a:endParaRPr lang="en-US" sz="2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146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03363700"/>
              </p:ext>
            </p:extLst>
          </p:nvPr>
        </p:nvGraphicFramePr>
        <p:xfrm>
          <a:off x="981075" y="3986848"/>
          <a:ext cx="3590925" cy="9731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321" name="Equation" r:id="rId3" imgW="2387520" imgH="647640" progId="Equation.3">
                  <p:embed/>
                </p:oleObj>
              </mc:Choice>
              <mc:Fallback>
                <p:oleObj name="Equation" r:id="rId3" imgW="2387520" imgH="64764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81075" y="3986848"/>
                        <a:ext cx="3590925" cy="9731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147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5333525"/>
              </p:ext>
            </p:extLst>
          </p:nvPr>
        </p:nvGraphicFramePr>
        <p:xfrm>
          <a:off x="971695" y="4948873"/>
          <a:ext cx="6323012" cy="565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322" name="Equation" r:id="rId5" imgW="3555720" imgH="317160" progId="Equation.3">
                  <p:embed/>
                </p:oleObj>
              </mc:Choice>
              <mc:Fallback>
                <p:oleObj name="Equation" r:id="rId5" imgW="3555720" imgH="31716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71695" y="4948873"/>
                        <a:ext cx="6323012" cy="5651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150" name="AutoShape 6"/>
          <p:cNvSpPr>
            <a:spLocks/>
          </p:cNvSpPr>
          <p:nvPr/>
        </p:nvSpPr>
        <p:spPr bwMode="auto">
          <a:xfrm rot="5400000">
            <a:off x="2779222" y="3913064"/>
            <a:ext cx="360362" cy="3240088"/>
          </a:xfrm>
          <a:prstGeom prst="rightBrace">
            <a:avLst>
              <a:gd name="adj1" fmla="val 74927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graphicFrame>
        <p:nvGraphicFramePr>
          <p:cNvPr id="614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37336613"/>
              </p:ext>
            </p:extLst>
          </p:nvPr>
        </p:nvGraphicFramePr>
        <p:xfrm>
          <a:off x="2443307" y="5718810"/>
          <a:ext cx="860425" cy="488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323" name="Equation" r:id="rId7" imgW="558720" imgH="317160" progId="Equation.3">
                  <p:embed/>
                </p:oleObj>
              </mc:Choice>
              <mc:Fallback>
                <p:oleObj name="Equation" r:id="rId7" imgW="558720" imgH="317160" progId="Equation.3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43307" y="5718810"/>
                        <a:ext cx="860425" cy="4889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14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20483332"/>
              </p:ext>
            </p:extLst>
          </p:nvPr>
        </p:nvGraphicFramePr>
        <p:xfrm>
          <a:off x="922771" y="6188057"/>
          <a:ext cx="2380962" cy="555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324" name="Equation" r:id="rId9" imgW="1358640" imgH="317160" progId="Equation.3">
                  <p:embed/>
                </p:oleObj>
              </mc:Choice>
              <mc:Fallback>
                <p:oleObj name="Equation" r:id="rId9" imgW="1358640" imgH="317160" progId="Equation.3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22771" y="6188057"/>
                        <a:ext cx="2380962" cy="555700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 Box 13"/>
          <p:cNvSpPr txBox="1">
            <a:spLocks noChangeArrowheads="1"/>
          </p:cNvSpPr>
          <p:nvPr/>
        </p:nvSpPr>
        <p:spPr bwMode="auto">
          <a:xfrm>
            <a:off x="2373746" y="2158652"/>
            <a:ext cx="3959225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sr-Latn-CS" sz="2200" b="1" dirty="0">
                <a:latin typeface="Times New Roman" pitchFamily="18" charset="0"/>
                <a:cs typeface="Times New Roman" pitchFamily="18" charset="0"/>
              </a:rPr>
              <a:t> Cu</a:t>
            </a:r>
            <a:r>
              <a:rPr lang="sr-Latn-CS" sz="2200" b="1" baseline="30000" dirty="0">
                <a:latin typeface="Times New Roman" pitchFamily="18" charset="0"/>
                <a:cs typeface="Times New Roman" pitchFamily="18" charset="0"/>
              </a:rPr>
              <a:t>2+</a:t>
            </a:r>
            <a:r>
              <a:rPr lang="sr-Latn-CS" sz="2200" b="1" dirty="0">
                <a:latin typeface="Times New Roman" pitchFamily="18" charset="0"/>
                <a:cs typeface="Times New Roman" pitchFamily="18" charset="0"/>
              </a:rPr>
              <a:t>  +   I</a:t>
            </a:r>
            <a:r>
              <a:rPr lang="sr-Latn-CS" sz="2200" b="1" baseline="30000" dirty="0">
                <a:latin typeface="Times New Roman" pitchFamily="18" charset="0"/>
                <a:cs typeface="Times New Roman" pitchFamily="18" charset="0"/>
              </a:rPr>
              <a:t>-    </a:t>
            </a:r>
            <a:r>
              <a:rPr lang="sr-Latn-CS" sz="2200" b="1" dirty="0">
                <a:latin typeface="Times New Roman" pitchFamily="18" charset="0"/>
                <a:cs typeface="Times New Roman" pitchFamily="18" charset="0"/>
              </a:rPr>
              <a:t>+  e</a:t>
            </a:r>
            <a:r>
              <a:rPr lang="sr-Latn-CS" sz="2200" b="1" baseline="30000" dirty="0">
                <a:latin typeface="Times New Roman" pitchFamily="18" charset="0"/>
                <a:cs typeface="Times New Roman" pitchFamily="18" charset="0"/>
              </a:rPr>
              <a:t>-   </a:t>
            </a:r>
            <a:r>
              <a:rPr lang="sr-Latn-CS" sz="22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l-SI" sz="2200" b="1" dirty="0">
                <a:latin typeface="Times New Roman" pitchFamily="18" charset="0"/>
                <a:cs typeface="Times New Roman" pitchFamily="18" charset="0"/>
                <a:sym typeface="Wingdings 3" pitchFamily="18" charset="2"/>
              </a:rPr>
              <a:t>     CuI</a:t>
            </a:r>
            <a:r>
              <a:rPr lang="sl-SI" sz="2200" b="1" baseline="-25000" dirty="0">
                <a:latin typeface="Times New Roman" pitchFamily="18" charset="0"/>
                <a:cs typeface="Times New Roman" pitchFamily="18" charset="0"/>
                <a:sym typeface="Wingdings 3" pitchFamily="18" charset="2"/>
              </a:rPr>
              <a:t> (s)</a:t>
            </a:r>
            <a:endParaRPr lang="en-US" sz="22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8" name="Object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52571341"/>
              </p:ext>
            </p:extLst>
          </p:nvPr>
        </p:nvGraphicFramePr>
        <p:xfrm>
          <a:off x="966788" y="2891473"/>
          <a:ext cx="3795712" cy="781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325" name="Equation" r:id="rId11" imgW="2286000" imgH="469800" progId="Equation.3">
                  <p:embed/>
                </p:oleObj>
              </mc:Choice>
              <mc:Fallback>
                <p:oleObj name="Equation" r:id="rId11" imgW="2286000" imgH="469800" progId="Equation.3">
                  <p:embed/>
                  <p:pic>
                    <p:nvPicPr>
                      <p:cNvPr id="0" name="Object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66788" y="2891473"/>
                        <a:ext cx="3795712" cy="7810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ct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34331054"/>
              </p:ext>
            </p:extLst>
          </p:nvPr>
        </p:nvGraphicFramePr>
        <p:xfrm>
          <a:off x="5687400" y="3063469"/>
          <a:ext cx="1764960" cy="39802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326" name="Equation" r:id="rId13" imgW="1180800" imgH="266400" progId="Equation.3">
                  <p:embed/>
                </p:oleObj>
              </mc:Choice>
              <mc:Fallback>
                <p:oleObj name="Equation" r:id="rId13" imgW="1180800" imgH="266400" progId="Equation.3">
                  <p:embed/>
                  <p:pic>
                    <p:nvPicPr>
                      <p:cNvPr id="0" name="Object 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87400" y="3063469"/>
                        <a:ext cx="1764960" cy="398028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182880" y="1211949"/>
            <a:ext cx="899577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x-none" dirty="0">
                <a:latin typeface="Times New Roman" pitchFamily="18" charset="0"/>
                <a:cs typeface="Times New Roman" pitchFamily="18" charset="0"/>
              </a:rPr>
              <a:t>Међутим, у присуству јодида у вишку, који везује</a:t>
            </a:r>
            <a:r>
              <a:rPr lang="sr-Latn-CS" dirty="0">
                <a:latin typeface="Times New Roman" pitchFamily="18" charset="0"/>
                <a:cs typeface="Times New Roman" pitchFamily="18" charset="0"/>
              </a:rPr>
              <a:t> Cu</a:t>
            </a:r>
            <a:r>
              <a:rPr lang="sr-Latn-CS" baseline="30000" dirty="0">
                <a:latin typeface="Times New Roman" pitchFamily="18" charset="0"/>
                <a:cs typeface="Times New Roman" pitchFamily="18" charset="0"/>
              </a:rPr>
              <a:t>+</a:t>
            </a:r>
            <a:r>
              <a:rPr lang="x-none" dirty="0">
                <a:latin typeface="Times New Roman" pitchFamily="18" charset="0"/>
                <a:cs typeface="Times New Roman" pitchFamily="18" charset="0"/>
              </a:rPr>
              <a:t> јоне у слабо растворни </a:t>
            </a:r>
            <a:r>
              <a:rPr lang="sl-SI" dirty="0">
                <a:latin typeface="Times New Roman" pitchFamily="18" charset="0"/>
                <a:cs typeface="Times New Roman" pitchFamily="18" charset="0"/>
                <a:sym typeface="Wingdings 3" pitchFamily="18" charset="2"/>
              </a:rPr>
              <a:t>CuI</a:t>
            </a:r>
            <a:r>
              <a:rPr lang="x-none" dirty="0">
                <a:latin typeface="Times New Roman" pitchFamily="18" charset="0"/>
                <a:cs typeface="Times New Roman" pitchFamily="18" charset="0"/>
                <a:sym typeface="Wingdings 3" pitchFamily="18" charset="2"/>
              </a:rPr>
              <a:t>, оксидациона моћ </a:t>
            </a:r>
            <a:r>
              <a:rPr lang="sr-Latn-CS" dirty="0">
                <a:latin typeface="Times New Roman" pitchFamily="18" charset="0"/>
                <a:cs typeface="Times New Roman" pitchFamily="18" charset="0"/>
              </a:rPr>
              <a:t>Cu</a:t>
            </a:r>
            <a:r>
              <a:rPr lang="sr-Latn-CS" baseline="30000" dirty="0">
                <a:latin typeface="Times New Roman" pitchFamily="18" charset="0"/>
                <a:cs typeface="Times New Roman" pitchFamily="18" charset="0"/>
              </a:rPr>
              <a:t>2+</a:t>
            </a:r>
            <a:r>
              <a:rPr lang="sr-Latn-C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x-none" dirty="0">
                <a:latin typeface="Times New Roman" pitchFamily="18" charset="0"/>
                <a:cs typeface="Times New Roman" pitchFamily="18" charset="0"/>
              </a:rPr>
              <a:t>порасте довољно да се </a:t>
            </a:r>
            <a:r>
              <a:rPr lang="sr-Latn-CS" dirty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sr-Latn-CS" baseline="30000" dirty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x-none" dirty="0">
                <a:latin typeface="Times New Roman" pitchFamily="18" charset="0"/>
                <a:cs typeface="Times New Roman" pitchFamily="18" charset="0"/>
              </a:rPr>
              <a:t> квантитативно оксидује у </a:t>
            </a:r>
            <a:r>
              <a:rPr lang="sl-SI" dirty="0">
                <a:latin typeface="Times New Roman" pitchFamily="18" charset="0"/>
                <a:cs typeface="Times New Roman" pitchFamily="18" charset="0"/>
                <a:sym typeface="Wingdings 3" pitchFamily="18" charset="2"/>
              </a:rPr>
              <a:t>I</a:t>
            </a:r>
            <a:r>
              <a:rPr lang="sl-SI" baseline="-25000" dirty="0">
                <a:latin typeface="Times New Roman" pitchFamily="18" charset="0"/>
                <a:cs typeface="Times New Roman" pitchFamily="18" charset="0"/>
                <a:sym typeface="Wingdings 3" pitchFamily="18" charset="2"/>
              </a:rPr>
              <a:t>2</a:t>
            </a:r>
            <a:r>
              <a:rPr lang="x-none" dirty="0">
                <a:latin typeface="Times New Roman" pitchFamily="18" charset="0"/>
                <a:cs typeface="Times New Roman" pitchFamily="18" charset="0"/>
                <a:sym typeface="Wingdings 3" pitchFamily="18" charset="2"/>
              </a:rPr>
              <a:t>.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172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34358647"/>
              </p:ext>
            </p:extLst>
          </p:nvPr>
        </p:nvGraphicFramePr>
        <p:xfrm>
          <a:off x="5832475" y="2332038"/>
          <a:ext cx="2392363" cy="552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92" name="Equation" r:id="rId3" imgW="1371600" imgH="317160" progId="Equation.3">
                  <p:embed/>
                </p:oleObj>
              </mc:Choice>
              <mc:Fallback>
                <p:oleObj name="Equation" r:id="rId3" imgW="1371600" imgH="317160" progId="Equation.3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32475" y="2332038"/>
                        <a:ext cx="2392363" cy="5524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175" name="Text Box 11"/>
          <p:cNvSpPr txBox="1">
            <a:spLocks noChangeArrowheads="1"/>
          </p:cNvSpPr>
          <p:nvPr/>
        </p:nvSpPr>
        <p:spPr bwMode="auto">
          <a:xfrm>
            <a:off x="914400" y="3565976"/>
            <a:ext cx="4681538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sr-Latn-CS" sz="2200" b="1" dirty="0">
                <a:latin typeface="Times New Roman" pitchFamily="18" charset="0"/>
                <a:cs typeface="Times New Roman" pitchFamily="18" charset="0"/>
              </a:rPr>
              <a:t>2Cu</a:t>
            </a:r>
            <a:r>
              <a:rPr lang="sr-Latn-CS" sz="2200" b="1" baseline="30000" dirty="0">
                <a:latin typeface="Times New Roman" pitchFamily="18" charset="0"/>
                <a:cs typeface="Times New Roman" pitchFamily="18" charset="0"/>
              </a:rPr>
              <a:t>2+</a:t>
            </a:r>
            <a:r>
              <a:rPr lang="sr-Latn-CS" sz="2200" b="1" dirty="0">
                <a:latin typeface="Times New Roman" pitchFamily="18" charset="0"/>
                <a:cs typeface="Times New Roman" pitchFamily="18" charset="0"/>
              </a:rPr>
              <a:t>  +  4I</a:t>
            </a:r>
            <a:r>
              <a:rPr lang="sr-Latn-CS" sz="2200" b="1" baseline="30000" dirty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sr-Latn-CS" sz="2200" b="1" baseline="-25000" dirty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2200" b="1" baseline="-25000" dirty="0" err="1">
                <a:latin typeface="Times New Roman" pitchFamily="18" charset="0"/>
                <a:cs typeface="Times New Roman" pitchFamily="18" charset="0"/>
              </a:rPr>
              <a:t>вишак</a:t>
            </a:r>
            <a:r>
              <a:rPr lang="sr-Latn-CS" sz="2200" b="1" baseline="-25000" dirty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sr-Latn-CS" sz="2200" b="1" dirty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sl-SI" sz="2200" b="1" dirty="0">
                <a:latin typeface="Times New Roman" pitchFamily="18" charset="0"/>
                <a:cs typeface="Times New Roman" pitchFamily="18" charset="0"/>
                <a:sym typeface="Wingdings 3" pitchFamily="18" charset="2"/>
              </a:rPr>
              <a:t>  2CuI</a:t>
            </a:r>
            <a:r>
              <a:rPr lang="sl-SI" sz="2200" b="1" baseline="-25000" dirty="0">
                <a:latin typeface="Times New Roman" pitchFamily="18" charset="0"/>
                <a:cs typeface="Times New Roman" pitchFamily="18" charset="0"/>
                <a:sym typeface="Wingdings 3" pitchFamily="18" charset="2"/>
              </a:rPr>
              <a:t> (s)  </a:t>
            </a:r>
            <a:r>
              <a:rPr lang="sl-SI" sz="2200" b="1" dirty="0">
                <a:latin typeface="Times New Roman" pitchFamily="18" charset="0"/>
                <a:cs typeface="Times New Roman" pitchFamily="18" charset="0"/>
                <a:sym typeface="Wingdings 3" pitchFamily="18" charset="2"/>
              </a:rPr>
              <a:t>+  I</a:t>
            </a:r>
            <a:r>
              <a:rPr lang="sl-SI" sz="2200" b="1" baseline="-25000" dirty="0">
                <a:latin typeface="Times New Roman" pitchFamily="18" charset="0"/>
                <a:cs typeface="Times New Roman" pitchFamily="18" charset="0"/>
                <a:sym typeface="Wingdings 3" pitchFamily="18" charset="2"/>
              </a:rPr>
              <a:t>2</a:t>
            </a:r>
            <a:r>
              <a:rPr lang="sr-Latn-CS" sz="2200" b="1" dirty="0">
                <a:latin typeface="Times New Roman" pitchFamily="18" charset="0"/>
                <a:cs typeface="Times New Roman" pitchFamily="18" charset="0"/>
              </a:rPr>
              <a:t> </a:t>
            </a:r>
            <a:endParaRPr lang="en-US" sz="22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7177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25225345"/>
              </p:ext>
            </p:extLst>
          </p:nvPr>
        </p:nvGraphicFramePr>
        <p:xfrm>
          <a:off x="720725" y="2841625"/>
          <a:ext cx="2287588" cy="577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93" name="Equation" r:id="rId5" imgW="1257120" imgH="317160" progId="Equation.3">
                  <p:embed/>
                </p:oleObj>
              </mc:Choice>
              <mc:Fallback>
                <p:oleObj name="Equation" r:id="rId5" imgW="1257120" imgH="317160" progId="Equation.3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20725" y="2841625"/>
                        <a:ext cx="2287588" cy="5778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178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91041151"/>
              </p:ext>
            </p:extLst>
          </p:nvPr>
        </p:nvGraphicFramePr>
        <p:xfrm>
          <a:off x="720725" y="2349500"/>
          <a:ext cx="2413000" cy="5476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94" name="Equation" r:id="rId7" imgW="1396800" imgH="317160" progId="Equation.3">
                  <p:embed/>
                </p:oleObj>
              </mc:Choice>
              <mc:Fallback>
                <p:oleObj name="Equation" r:id="rId7" imgW="1396800" imgH="317160" progId="Equation.3">
                  <p:embed/>
                  <p:pic>
                    <p:nvPicPr>
                      <p:cNvPr id="0" name="Picture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20725" y="2349500"/>
                        <a:ext cx="2413000" cy="5476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179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27815712"/>
              </p:ext>
            </p:extLst>
          </p:nvPr>
        </p:nvGraphicFramePr>
        <p:xfrm>
          <a:off x="5795963" y="2860675"/>
          <a:ext cx="2289175" cy="577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95" name="Equation" r:id="rId9" imgW="1257120" imgH="317160" progId="Equation.3">
                  <p:embed/>
                </p:oleObj>
              </mc:Choice>
              <mc:Fallback>
                <p:oleObj name="Equation" r:id="rId9" imgW="1257120" imgH="317160" progId="Equation.3">
                  <p:embed/>
                  <p:pic>
                    <p:nvPicPr>
                      <p:cNvPr id="0" name="Picture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95963" y="2860675"/>
                        <a:ext cx="2289175" cy="5778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Right Arrow 11"/>
          <p:cNvSpPr/>
          <p:nvPr/>
        </p:nvSpPr>
        <p:spPr>
          <a:xfrm>
            <a:off x="3234387" y="2348865"/>
            <a:ext cx="2520314" cy="1080135"/>
          </a:xfrm>
          <a:prstGeom prst="rightArrow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76" name="TextBox 7"/>
          <p:cNvSpPr txBox="1">
            <a:spLocks noChangeArrowheads="1"/>
          </p:cNvSpPr>
          <p:nvPr/>
        </p:nvSpPr>
        <p:spPr bwMode="auto">
          <a:xfrm>
            <a:off x="3243051" y="2669458"/>
            <a:ext cx="216027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200" dirty="0" err="1">
                <a:latin typeface="Times New Roman" pitchFamily="18" charset="0"/>
                <a:cs typeface="Times New Roman" pitchFamily="18" charset="0"/>
              </a:rPr>
              <a:t>грађење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>
                <a:latin typeface="Times New Roman" pitchFamily="18" charset="0"/>
                <a:cs typeface="Times New Roman" pitchFamily="18" charset="0"/>
              </a:rPr>
              <a:t>талога</a:t>
            </a:r>
            <a:endParaRPr lang="en-US" sz="2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82880" y="1344684"/>
            <a:ext cx="86410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x-none" dirty="0">
                <a:latin typeface="Times New Roman" pitchFamily="18" charset="0"/>
                <a:cs typeface="Times New Roman" pitchFamily="18" charset="0"/>
              </a:rPr>
              <a:t>Јодидни јон у реакцији са бакром(II) делује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x-none" dirty="0">
                <a:latin typeface="Times New Roman" pitchFamily="18" charset="0"/>
                <a:cs typeface="Times New Roman" pitchFamily="18" charset="0"/>
              </a:rPr>
              <a:t> не само као редукционо средство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x-none" dirty="0">
                <a:latin typeface="Times New Roman" pitchFamily="18" charset="0"/>
                <a:cs typeface="Times New Roman" pitchFamily="18" charset="0"/>
              </a:rPr>
              <a:t> него и као таложни реагенс за </a:t>
            </a:r>
            <a:r>
              <a:rPr lang="sr-Latn-CS" dirty="0">
                <a:latin typeface="Times New Roman" pitchFamily="18" charset="0"/>
                <a:cs typeface="Times New Roman" pitchFamily="18" charset="0"/>
              </a:rPr>
              <a:t>Cu</a:t>
            </a:r>
            <a:r>
              <a:rPr lang="sr-Latn-CS" baseline="30000" dirty="0">
                <a:latin typeface="Times New Roman" pitchFamily="18" charset="0"/>
                <a:cs typeface="Times New Roman" pitchFamily="18" charset="0"/>
              </a:rPr>
              <a:t>+</a:t>
            </a:r>
            <a:r>
              <a:rPr lang="x-none" dirty="0">
                <a:latin typeface="Times New Roman" pitchFamily="18" charset="0"/>
                <a:cs typeface="Times New Roman" pitchFamily="18" charset="0"/>
              </a:rPr>
              <a:t> јоне.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82880" y="4138951"/>
            <a:ext cx="889254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dirty="0">
                <a:latin typeface="Times New Roman" pitchFamily="18" charset="0"/>
                <a:cs typeface="Times New Roman" pitchFamily="18" charset="0"/>
              </a:rPr>
              <a:t>J</a:t>
            </a:r>
            <a:r>
              <a:rPr lang="x-none" dirty="0">
                <a:latin typeface="Times New Roman" pitchFamily="18" charset="0"/>
                <a:cs typeface="Times New Roman" pitchFamily="18" charset="0"/>
              </a:rPr>
              <a:t>една од потешкоћ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x-none" dirty="0">
                <a:latin typeface="Times New Roman" pitchFamily="18" charset="0"/>
                <a:cs typeface="Times New Roman" pitchFamily="18" charset="0"/>
              </a:rPr>
              <a:t> кој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x-none" dirty="0">
                <a:latin typeface="Times New Roman" pitchFamily="18" charset="0"/>
                <a:cs typeface="Times New Roman" pitchFamily="18" charset="0"/>
              </a:rPr>
              <a:t> се јавља при одређивању </a:t>
            </a:r>
            <a:r>
              <a:rPr lang="sr-Latn-CS" dirty="0">
                <a:latin typeface="Times New Roman" pitchFamily="18" charset="0"/>
                <a:cs typeface="Times New Roman" pitchFamily="18" charset="0"/>
              </a:rPr>
              <a:t>Cu</a:t>
            </a:r>
            <a:r>
              <a:rPr lang="x-none" baseline="30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sr-Latn-CS" baseline="30000" dirty="0">
                <a:latin typeface="Times New Roman" pitchFamily="18" charset="0"/>
                <a:cs typeface="Times New Roman" pitchFamily="18" charset="0"/>
              </a:rPr>
              <a:t>+</a:t>
            </a:r>
            <a:r>
              <a:rPr lang="x-none" dirty="0">
                <a:latin typeface="Times New Roman" pitchFamily="18" charset="0"/>
                <a:cs typeface="Times New Roman" pitchFamily="18" charset="0"/>
              </a:rPr>
              <a:t> је и јако изражена адсорпција елементарног јода на површини талога </a:t>
            </a:r>
            <a:r>
              <a:rPr lang="sl-SI" dirty="0">
                <a:latin typeface="Times New Roman" pitchFamily="18" charset="0"/>
                <a:cs typeface="Times New Roman" pitchFamily="18" charset="0"/>
                <a:sym typeface="Wingdings 3" pitchFamily="18" charset="2"/>
              </a:rPr>
              <a:t>CuI</a:t>
            </a:r>
            <a:r>
              <a:rPr lang="x-none" dirty="0">
                <a:latin typeface="Times New Roman" pitchFamily="18" charset="0"/>
                <a:cs typeface="Times New Roman" pitchFamily="18" charset="0"/>
                <a:sym typeface="Wingdings 3" pitchFamily="18" charset="2"/>
              </a:rPr>
              <a:t>. Грешке у одређивању се смањују додатком тиоцијаната непосредно пре ЗТТ, тако да се на површини талога гради танак слој мање растворног </a:t>
            </a:r>
            <a:r>
              <a:rPr lang="sl-SI" dirty="0">
                <a:latin typeface="Times New Roman" pitchFamily="18" charset="0"/>
                <a:cs typeface="Times New Roman" pitchFamily="18" charset="0"/>
                <a:sym typeface="Wingdings 3" pitchFamily="18" charset="2"/>
              </a:rPr>
              <a:t>Cu</a:t>
            </a:r>
            <a:r>
              <a:rPr lang="en-US" dirty="0">
                <a:latin typeface="Times New Roman" pitchFamily="18" charset="0"/>
                <a:cs typeface="Times New Roman" pitchFamily="18" charset="0"/>
                <a:sym typeface="Wingdings 3" pitchFamily="18" charset="2"/>
              </a:rPr>
              <a:t>SCN </a:t>
            </a:r>
            <a:r>
              <a:rPr lang="sr-Cyrl-RS" dirty="0">
                <a:latin typeface="Times New Roman" pitchFamily="18" charset="0"/>
                <a:cs typeface="Times New Roman" pitchFamily="18" charset="0"/>
                <a:sym typeface="Wingdings 3" pitchFamily="18" charset="2"/>
              </a:rPr>
              <a:t>који не адсорбује јод</a:t>
            </a:r>
            <a:r>
              <a:rPr lang="en-US" dirty="0">
                <a:latin typeface="Times New Roman" pitchFamily="18" charset="0"/>
                <a:cs typeface="Times New Roman" pitchFamily="18" charset="0"/>
                <a:sym typeface="Wingdings 3" pitchFamily="18" charset="2"/>
              </a:rPr>
              <a:t>: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Text Box 11"/>
          <p:cNvSpPr txBox="1">
            <a:spLocks noChangeArrowheads="1"/>
          </p:cNvSpPr>
          <p:nvPr/>
        </p:nvSpPr>
        <p:spPr bwMode="auto">
          <a:xfrm>
            <a:off x="905163" y="5748366"/>
            <a:ext cx="4681538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sl-SI" sz="2200" b="1" dirty="0">
                <a:latin typeface="Times New Roman" pitchFamily="18" charset="0"/>
                <a:cs typeface="Times New Roman" pitchFamily="18" charset="0"/>
                <a:sym typeface="Wingdings 3" pitchFamily="18" charset="2"/>
              </a:rPr>
              <a:t>CuI</a:t>
            </a:r>
            <a:r>
              <a:rPr lang="sl-SI" sz="2200" b="1" baseline="-25000" dirty="0">
                <a:latin typeface="Times New Roman" pitchFamily="18" charset="0"/>
                <a:cs typeface="Times New Roman" pitchFamily="18" charset="0"/>
                <a:sym typeface="Wingdings 3" pitchFamily="18" charset="2"/>
              </a:rPr>
              <a:t> (s) </a:t>
            </a:r>
            <a:r>
              <a:rPr lang="en-US" sz="2200" b="1" baseline="-25000" dirty="0">
                <a:latin typeface="Times New Roman" pitchFamily="18" charset="0"/>
                <a:cs typeface="Times New Roman" pitchFamily="18" charset="0"/>
                <a:sym typeface="Wingdings 3" pitchFamily="18" charset="2"/>
              </a:rPr>
              <a:t> </a:t>
            </a:r>
            <a:r>
              <a:rPr lang="sr-Latn-CS" sz="2200" b="1" dirty="0">
                <a:latin typeface="Times New Roman" pitchFamily="18" charset="0"/>
                <a:cs typeface="Times New Roman" pitchFamily="18" charset="0"/>
              </a:rPr>
              <a:t>+  </a:t>
            </a:r>
            <a:r>
              <a:rPr lang="en-US" sz="2200" b="1" dirty="0">
                <a:latin typeface="Times New Roman" pitchFamily="18" charset="0"/>
                <a:cs typeface="Times New Roman" pitchFamily="18" charset="0"/>
              </a:rPr>
              <a:t>SCN</a:t>
            </a:r>
            <a:r>
              <a:rPr lang="sr-Latn-CS" sz="2200" b="1" baseline="30000" dirty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sr-Latn-CS" sz="2200" b="1" dirty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sl-SI" sz="2200" b="1" dirty="0">
                <a:latin typeface="Times New Roman" pitchFamily="18" charset="0"/>
                <a:cs typeface="Times New Roman" pitchFamily="18" charset="0"/>
                <a:sym typeface="Wingdings 3" pitchFamily="18" charset="2"/>
              </a:rPr>
              <a:t></a:t>
            </a:r>
            <a:r>
              <a:rPr lang="en-US" sz="2200" b="1" dirty="0">
                <a:latin typeface="Times New Roman" pitchFamily="18" charset="0"/>
                <a:cs typeface="Times New Roman" pitchFamily="18" charset="0"/>
                <a:sym typeface="Wingdings 3" pitchFamily="18" charset="2"/>
              </a:rPr>
              <a:t>  </a:t>
            </a:r>
            <a:r>
              <a:rPr lang="sl-SI" sz="2200" b="1" dirty="0">
                <a:latin typeface="Times New Roman" pitchFamily="18" charset="0"/>
                <a:cs typeface="Times New Roman" pitchFamily="18" charset="0"/>
                <a:sym typeface="Wingdings 3" pitchFamily="18" charset="2"/>
              </a:rPr>
              <a:t> Cu</a:t>
            </a:r>
            <a:r>
              <a:rPr lang="en-US" sz="2200" b="1" dirty="0">
                <a:latin typeface="Times New Roman" pitchFamily="18" charset="0"/>
                <a:cs typeface="Times New Roman" pitchFamily="18" charset="0"/>
                <a:sym typeface="Wingdings 3" pitchFamily="18" charset="2"/>
              </a:rPr>
              <a:t>SCN</a:t>
            </a:r>
            <a:r>
              <a:rPr lang="sl-SI" sz="2200" b="1" baseline="-25000" dirty="0">
                <a:latin typeface="Times New Roman" pitchFamily="18" charset="0"/>
                <a:cs typeface="Times New Roman" pitchFamily="18" charset="0"/>
                <a:sym typeface="Wingdings 3" pitchFamily="18" charset="2"/>
              </a:rPr>
              <a:t> (s)  </a:t>
            </a:r>
            <a:r>
              <a:rPr lang="sl-SI" sz="2200" b="1" dirty="0">
                <a:latin typeface="Times New Roman" pitchFamily="18" charset="0"/>
                <a:cs typeface="Times New Roman" pitchFamily="18" charset="0"/>
                <a:sym typeface="Wingdings 3" pitchFamily="18" charset="2"/>
              </a:rPr>
              <a:t>+  </a:t>
            </a:r>
            <a:r>
              <a:rPr lang="sr-Latn-CS" sz="2200" b="1" dirty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sr-Latn-CS" sz="2200" b="1" baseline="30000" dirty="0">
                <a:latin typeface="Times New Roman" pitchFamily="18" charset="0"/>
                <a:cs typeface="Times New Roman" pitchFamily="18" charset="0"/>
              </a:rPr>
              <a:t>-</a:t>
            </a:r>
            <a:endParaRPr lang="en-US" sz="22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4"/>
          <p:cNvSpPr>
            <a:spLocks noChangeArrowheads="1"/>
          </p:cNvSpPr>
          <p:nvPr/>
        </p:nvSpPr>
        <p:spPr bwMode="auto">
          <a:xfrm>
            <a:off x="1331595" y="1268730"/>
            <a:ext cx="6353175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800" b="1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Одређивање</a:t>
            </a:r>
            <a:r>
              <a:rPr lang="en-US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b="1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кисеоника</a:t>
            </a:r>
            <a:r>
              <a:rPr lang="en-US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sz="2800" b="1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води</a:t>
            </a:r>
            <a:endParaRPr lang="en-US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– Winkler-</a:t>
            </a:r>
            <a:r>
              <a:rPr lang="en-US" sz="2800" b="1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ова</a:t>
            </a:r>
            <a:r>
              <a:rPr lang="en-US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b="1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метода</a:t>
            </a:r>
            <a:endParaRPr lang="en-US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0179" name="Text Box 5"/>
          <p:cNvSpPr txBox="1">
            <a:spLocks noChangeArrowheads="1"/>
          </p:cNvSpPr>
          <p:nvPr/>
        </p:nvSpPr>
        <p:spPr bwMode="auto">
          <a:xfrm>
            <a:off x="182880" y="2417127"/>
            <a:ext cx="8827452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x-none" dirty="0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дређивање раствореног кисеоника у води се заснива на реакцији између кисеоника и суспензије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Mn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II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)-хидроксида у јако базној средини (</a:t>
            </a:r>
            <a:r>
              <a:rPr lang="sr-Latn-CS" dirty="0">
                <a:latin typeface="Times New Roman" pitchFamily="18" charset="0"/>
                <a:cs typeface="Times New Roman" pitchFamily="18" charset="0"/>
              </a:rPr>
              <a:t>pH  ≥ 9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).</a:t>
            </a:r>
            <a:endParaRPr lang="sr-Latn-C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0180" name="Text Box 6"/>
          <p:cNvSpPr txBox="1">
            <a:spLocks noChangeArrowheads="1"/>
          </p:cNvSpPr>
          <p:nvPr/>
        </p:nvSpPr>
        <p:spPr bwMode="auto">
          <a:xfrm>
            <a:off x="914400" y="3231515"/>
            <a:ext cx="6840538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sr-Latn-CS" sz="2200" b="1" dirty="0">
                <a:latin typeface="Times New Roman" pitchFamily="18" charset="0"/>
                <a:cs typeface="Times New Roman" pitchFamily="18" charset="0"/>
              </a:rPr>
              <a:t>2 Mn</a:t>
            </a:r>
            <a:r>
              <a:rPr lang="sr-Latn-CS" sz="2200" b="1" baseline="30000" dirty="0">
                <a:latin typeface="Times New Roman" pitchFamily="18" charset="0"/>
                <a:cs typeface="Times New Roman" pitchFamily="18" charset="0"/>
              </a:rPr>
              <a:t>2+</a:t>
            </a:r>
            <a:r>
              <a:rPr lang="sr-Latn-CS" sz="2200" b="1" dirty="0">
                <a:latin typeface="Times New Roman" pitchFamily="18" charset="0"/>
                <a:cs typeface="Times New Roman" pitchFamily="18" charset="0"/>
              </a:rPr>
              <a:t>  +  4OH</a:t>
            </a:r>
            <a:r>
              <a:rPr lang="sr-Latn-CS" sz="2200" b="1" baseline="30000" dirty="0">
                <a:latin typeface="Times New Roman" pitchFamily="18" charset="0"/>
                <a:cs typeface="Times New Roman" pitchFamily="18" charset="0"/>
              </a:rPr>
              <a:t>-   </a:t>
            </a:r>
            <a:r>
              <a:rPr lang="sr-Latn-CS" sz="2200" b="1" dirty="0">
                <a:latin typeface="Times New Roman" pitchFamily="18" charset="0"/>
                <a:cs typeface="Times New Roman" pitchFamily="18" charset="0"/>
              </a:rPr>
              <a:t>+  O</a:t>
            </a:r>
            <a:r>
              <a:rPr lang="sr-Latn-CS" sz="2200" b="1" baseline="-25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sr-Latn-CS" sz="2200" b="1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sr-Latn-CS" sz="2200" b="1" baseline="30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l-SI" sz="2200" b="1" dirty="0">
                <a:latin typeface="Times New Roman" pitchFamily="18" charset="0"/>
                <a:cs typeface="Times New Roman" pitchFamily="18" charset="0"/>
                <a:sym typeface="Wingdings 3" pitchFamily="18" charset="2"/>
              </a:rPr>
              <a:t></a:t>
            </a:r>
            <a:r>
              <a:rPr lang="sr-Latn-CS" sz="2200" b="1" baseline="30000" dirty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sr-Latn-CS" sz="2200" b="1" dirty="0">
                <a:latin typeface="Times New Roman" pitchFamily="18" charset="0"/>
                <a:cs typeface="Times New Roman" pitchFamily="18" charset="0"/>
              </a:rPr>
              <a:t>2 MnO</a:t>
            </a:r>
            <a:r>
              <a:rPr lang="sr-Latn-CS" sz="2200" b="1" baseline="-25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sr-Latn-CS" sz="2200" b="1" dirty="0">
                <a:latin typeface="Times New Roman" pitchFamily="18" charset="0"/>
                <a:cs typeface="Times New Roman" pitchFamily="18" charset="0"/>
              </a:rPr>
              <a:t>  +  2H</a:t>
            </a:r>
            <a:r>
              <a:rPr lang="sr-Latn-CS" sz="2200" b="1" baseline="-25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sr-Latn-CS" sz="2200" b="1" dirty="0">
                <a:latin typeface="Times New Roman" pitchFamily="18" charset="0"/>
                <a:cs typeface="Times New Roman" pitchFamily="18" charset="0"/>
              </a:rPr>
              <a:t>O</a:t>
            </a:r>
            <a:endParaRPr lang="en-US" sz="2200" b="1" baseline="30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0181" name="Text Box 7"/>
          <p:cNvSpPr txBox="1">
            <a:spLocks noChangeArrowheads="1"/>
          </p:cNvSpPr>
          <p:nvPr/>
        </p:nvSpPr>
        <p:spPr bwMode="auto">
          <a:xfrm>
            <a:off x="182880" y="3766502"/>
            <a:ext cx="8281987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x-none" sz="2200" dirty="0">
                <a:latin typeface="Times New Roman" pitchFamily="18" charset="0"/>
                <a:cs typeface="Times New Roman" pitchFamily="18" charset="0"/>
              </a:rPr>
              <a:t>Затим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се у киселом раствору врши редукција јодидом:</a:t>
            </a:r>
            <a:endParaRPr lang="sr-Latn-CS" sz="2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0182" name="Text Box 8"/>
          <p:cNvSpPr txBox="1">
            <a:spLocks noChangeArrowheads="1"/>
          </p:cNvSpPr>
          <p:nvPr/>
        </p:nvSpPr>
        <p:spPr bwMode="auto">
          <a:xfrm>
            <a:off x="914400" y="4291965"/>
            <a:ext cx="6840538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sr-Latn-CS" sz="2200" b="1" dirty="0">
                <a:latin typeface="Times New Roman" pitchFamily="18" charset="0"/>
                <a:cs typeface="Times New Roman" pitchFamily="18" charset="0"/>
              </a:rPr>
              <a:t> MnO</a:t>
            </a:r>
            <a:r>
              <a:rPr lang="sr-Latn-CS" sz="2200" b="1" baseline="-25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sr-Latn-CS" sz="2200" b="1" dirty="0">
                <a:latin typeface="Times New Roman" pitchFamily="18" charset="0"/>
                <a:cs typeface="Times New Roman" pitchFamily="18" charset="0"/>
              </a:rPr>
              <a:t>  +  4H</a:t>
            </a:r>
            <a:r>
              <a:rPr lang="sr-Latn-CS" sz="2200" b="1" baseline="30000" dirty="0">
                <a:latin typeface="Times New Roman" pitchFamily="18" charset="0"/>
                <a:cs typeface="Times New Roman" pitchFamily="18" charset="0"/>
              </a:rPr>
              <a:t>+   </a:t>
            </a:r>
            <a:r>
              <a:rPr lang="sr-Latn-CS" sz="2200" b="1" dirty="0">
                <a:latin typeface="Times New Roman" pitchFamily="18" charset="0"/>
                <a:cs typeface="Times New Roman" pitchFamily="18" charset="0"/>
              </a:rPr>
              <a:t>+ 2</a:t>
            </a:r>
            <a:r>
              <a:rPr lang="en-US" sz="2200" b="1" dirty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sr-Latn-CS" sz="2200" b="1" baseline="30000" dirty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sr-Latn-CS" sz="2200" b="1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sr-Latn-CS" sz="2200" b="1" baseline="30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l-SI" sz="2200" b="1" dirty="0">
                <a:latin typeface="Times New Roman" pitchFamily="18" charset="0"/>
                <a:cs typeface="Times New Roman" pitchFamily="18" charset="0"/>
                <a:sym typeface="Wingdings 3" pitchFamily="18" charset="2"/>
              </a:rPr>
              <a:t></a:t>
            </a:r>
            <a:r>
              <a:rPr lang="sr-Latn-CS" sz="2200" b="1" baseline="30000" dirty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sr-Latn-CS" sz="2200" b="1" dirty="0">
                <a:latin typeface="Times New Roman" pitchFamily="18" charset="0"/>
                <a:cs typeface="Times New Roman" pitchFamily="18" charset="0"/>
              </a:rPr>
              <a:t> Mn</a:t>
            </a:r>
            <a:r>
              <a:rPr lang="sr-Latn-CS" sz="2200" b="1" baseline="30000" dirty="0">
                <a:latin typeface="Times New Roman" pitchFamily="18" charset="0"/>
                <a:cs typeface="Times New Roman" pitchFamily="18" charset="0"/>
              </a:rPr>
              <a:t>2+</a:t>
            </a:r>
            <a:r>
              <a:rPr lang="sr-Latn-CS" sz="2200" b="1" dirty="0">
                <a:latin typeface="Times New Roman" pitchFamily="18" charset="0"/>
                <a:cs typeface="Times New Roman" pitchFamily="18" charset="0"/>
              </a:rPr>
              <a:t>  +  </a:t>
            </a:r>
            <a:r>
              <a:rPr lang="en-US" sz="2200" b="1" dirty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sr-Latn-CS" sz="2200" b="1" baseline="-25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sr-Latn-CS" sz="2200" b="1" dirty="0">
                <a:latin typeface="Times New Roman" pitchFamily="18" charset="0"/>
                <a:cs typeface="Times New Roman" pitchFamily="18" charset="0"/>
              </a:rPr>
              <a:t>  +  2H</a:t>
            </a:r>
            <a:r>
              <a:rPr lang="sr-Latn-CS" sz="2200" b="1" baseline="-25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sr-Latn-CS" sz="2200" b="1" dirty="0">
                <a:latin typeface="Times New Roman" pitchFamily="18" charset="0"/>
                <a:cs typeface="Times New Roman" pitchFamily="18" charset="0"/>
              </a:rPr>
              <a:t>O</a:t>
            </a:r>
            <a:endParaRPr lang="en-US" sz="2200" b="1" baseline="30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0183" name="Text Box 9"/>
          <p:cNvSpPr txBox="1">
            <a:spLocks noChangeArrowheads="1"/>
          </p:cNvSpPr>
          <p:nvPr/>
        </p:nvSpPr>
        <p:spPr bwMode="auto">
          <a:xfrm>
            <a:off x="182880" y="4869180"/>
            <a:ext cx="8787023" cy="11079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x-none" sz="2200" dirty="0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слобођена количина јода је еквивалентна количини раствореног кисеоника и одређује се титрацијом стандардним раствором тиосулфата:</a:t>
            </a:r>
            <a:endParaRPr lang="sr-Latn-CS" sz="2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0184" name="Text Box 10"/>
          <p:cNvSpPr txBox="1">
            <a:spLocks noChangeArrowheads="1"/>
          </p:cNvSpPr>
          <p:nvPr/>
        </p:nvSpPr>
        <p:spPr bwMode="auto">
          <a:xfrm>
            <a:off x="914400" y="5949315"/>
            <a:ext cx="467995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sl-SI" sz="2200" b="1" dirty="0">
                <a:latin typeface="Times New Roman" pitchFamily="18" charset="0"/>
                <a:cs typeface="Times New Roman" pitchFamily="18" charset="0"/>
                <a:sym typeface="Wingdings 3" pitchFamily="18" charset="2"/>
              </a:rPr>
              <a:t>I</a:t>
            </a:r>
            <a:r>
              <a:rPr lang="sl-SI" sz="2200" b="1" baseline="-25000" dirty="0">
                <a:latin typeface="Times New Roman" pitchFamily="18" charset="0"/>
                <a:cs typeface="Times New Roman" pitchFamily="18" charset="0"/>
                <a:sym typeface="Wingdings 3" pitchFamily="18" charset="2"/>
              </a:rPr>
              <a:t>2</a:t>
            </a:r>
            <a:r>
              <a:rPr lang="sr-Latn-CS" sz="2200" b="1" dirty="0">
                <a:latin typeface="Times New Roman" pitchFamily="18" charset="0"/>
                <a:cs typeface="Times New Roman" pitchFamily="18" charset="0"/>
              </a:rPr>
              <a:t>   +   2S</a:t>
            </a:r>
            <a:r>
              <a:rPr lang="sr-Latn-CS" sz="2200" b="1" baseline="-25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sr-Latn-CS" sz="2200" b="1" dirty="0">
                <a:latin typeface="Times New Roman" pitchFamily="18" charset="0"/>
                <a:cs typeface="Times New Roman" pitchFamily="18" charset="0"/>
              </a:rPr>
              <a:t>O</a:t>
            </a:r>
            <a:r>
              <a:rPr lang="sr-Latn-CS" sz="2200" b="1" baseline="-25000" dirty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sr-Latn-CS" sz="2200" b="1" baseline="30000" dirty="0">
                <a:latin typeface="Times New Roman" pitchFamily="18" charset="0"/>
                <a:cs typeface="Times New Roman" pitchFamily="18" charset="0"/>
              </a:rPr>
              <a:t>2-</a:t>
            </a:r>
            <a:r>
              <a:rPr lang="sr-Latn-CS" sz="2200" b="1" dirty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sl-SI" sz="2200" b="1" dirty="0">
                <a:latin typeface="Times New Roman" pitchFamily="18" charset="0"/>
                <a:cs typeface="Times New Roman" pitchFamily="18" charset="0"/>
                <a:sym typeface="Wingdings 3" pitchFamily="18" charset="2"/>
              </a:rPr>
              <a:t>   2</a:t>
            </a:r>
            <a:r>
              <a:rPr lang="sr-Latn-CS" sz="2200" b="1" dirty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sr-Latn-CS" sz="2200" b="1" baseline="30000" dirty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sl-SI" sz="2200" b="1" dirty="0">
                <a:latin typeface="Times New Roman" pitchFamily="18" charset="0"/>
                <a:cs typeface="Times New Roman" pitchFamily="18" charset="0"/>
                <a:sym typeface="Wingdings 3" pitchFamily="18" charset="2"/>
              </a:rPr>
              <a:t>   +  S</a:t>
            </a:r>
            <a:r>
              <a:rPr lang="sl-SI" sz="2200" b="1" baseline="-25000" dirty="0">
                <a:latin typeface="Times New Roman" pitchFamily="18" charset="0"/>
                <a:cs typeface="Times New Roman" pitchFamily="18" charset="0"/>
                <a:sym typeface="Wingdings 3" pitchFamily="18" charset="2"/>
              </a:rPr>
              <a:t>4</a:t>
            </a:r>
            <a:r>
              <a:rPr lang="sl-SI" sz="2200" b="1" dirty="0">
                <a:latin typeface="Times New Roman" pitchFamily="18" charset="0"/>
                <a:cs typeface="Times New Roman" pitchFamily="18" charset="0"/>
                <a:sym typeface="Wingdings 3" pitchFamily="18" charset="2"/>
              </a:rPr>
              <a:t>O</a:t>
            </a:r>
            <a:r>
              <a:rPr lang="sl-SI" sz="2200" b="1" baseline="-25000" dirty="0">
                <a:latin typeface="Times New Roman" pitchFamily="18" charset="0"/>
                <a:cs typeface="Times New Roman" pitchFamily="18" charset="0"/>
                <a:sym typeface="Wingdings 3" pitchFamily="18" charset="2"/>
              </a:rPr>
              <a:t>6</a:t>
            </a:r>
            <a:r>
              <a:rPr lang="sl-SI" sz="2200" b="1" baseline="30000" dirty="0">
                <a:latin typeface="Times New Roman" pitchFamily="18" charset="0"/>
                <a:cs typeface="Times New Roman" pitchFamily="18" charset="0"/>
                <a:sym typeface="Wingdings 3" pitchFamily="18" charset="2"/>
              </a:rPr>
              <a:t>2-</a:t>
            </a:r>
            <a:endParaRPr lang="en-US" sz="2200" b="1" dirty="0">
              <a:latin typeface="Times New Roman" pitchFamily="18" charset="0"/>
              <a:cs typeface="Times New Roman" pitchFamily="18" charset="0"/>
              <a:sym typeface="Wingdings 3" pitchFamily="18" charset="2"/>
            </a:endParaRP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11"/>
          <p:cNvSpPr txBox="1">
            <a:spLocks noChangeArrowheads="1"/>
          </p:cNvSpPr>
          <p:nvPr/>
        </p:nvSpPr>
        <p:spPr bwMode="auto">
          <a:xfrm>
            <a:off x="182880" y="1628775"/>
            <a:ext cx="8644896" cy="21236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Одређивање ометају:</a:t>
            </a:r>
          </a:p>
          <a:p>
            <a:pPr marL="176213" indent="-176213" algn="just">
              <a:spcBef>
                <a:spcPct val="50000"/>
              </a:spcBef>
            </a:pP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редукциона средства која у базној средини реагују са О</a:t>
            </a:r>
            <a:r>
              <a:rPr lang="ru-RU" sz="2200" baseline="-25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  или </a:t>
            </a:r>
            <a:r>
              <a:rPr lang="en-US" sz="2200" dirty="0" err="1">
                <a:latin typeface="Times New Roman" pitchFamily="18" charset="0"/>
                <a:cs typeface="Times New Roman" pitchFamily="18" charset="0"/>
              </a:rPr>
              <a:t>Mn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2200" baseline="-25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;                    у киселој средини са 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sz="2200" baseline="-25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 (сулфит, тиосулфат, 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F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sz="2200" baseline="30000" dirty="0">
                <a:latin typeface="Times New Roman" pitchFamily="18" charset="0"/>
                <a:cs typeface="Times New Roman" pitchFamily="18" charset="0"/>
              </a:rPr>
              <a:t>2+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),  </a:t>
            </a:r>
          </a:p>
          <a:p>
            <a:pPr marL="176213" indent="-176213" algn="just">
              <a:spcBef>
                <a:spcPct val="50000"/>
              </a:spcBef>
            </a:pP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оксидациона средства која у базној средини реагују са </a:t>
            </a:r>
            <a:r>
              <a:rPr lang="en-US" sz="2200" dirty="0" err="1">
                <a:latin typeface="Times New Roman" pitchFamily="18" charset="0"/>
                <a:cs typeface="Times New Roman" pitchFamily="18" charset="0"/>
              </a:rPr>
              <a:t>Mn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(О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H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ru-RU" sz="2200" baseline="-25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;                  у киселој средини са 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sz="2200" baseline="-25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2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81836" y="1024412"/>
            <a:ext cx="43205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x-none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Оксидационе супстанце</a:t>
            </a:r>
            <a:endParaRPr lang="en-US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82880" y="1437414"/>
            <a:ext cx="866265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x-none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Натријум-бизмутат</a:t>
            </a:r>
            <a:r>
              <a:rPr lang="x-none">
                <a:latin typeface="Times New Roman" pitchFamily="18" charset="0"/>
                <a:cs typeface="Times New Roman" pitchFamily="18" charset="0"/>
              </a:rPr>
              <a:t>:</a:t>
            </a:r>
            <a:endParaRPr lang="x-none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Tx/>
              <a:buChar char="-"/>
            </a:pPr>
            <a:r>
              <a:rPr lang="sr-Cyrl-CS" dirty="0">
                <a:latin typeface="Times New Roman" pitchFamily="18" charset="0"/>
                <a:cs typeface="Times New Roman" pitchFamily="18" charset="0"/>
              </a:rPr>
              <a:t> С</a:t>
            </a:r>
            <a:r>
              <a:rPr lang="x-none">
                <a:latin typeface="Times New Roman" pitchFamily="18" charset="0"/>
                <a:cs typeface="Times New Roman" pitchFamily="18" charset="0"/>
              </a:rPr>
              <a:t>нажно </a:t>
            </a:r>
            <a:r>
              <a:rPr lang="x-none" dirty="0">
                <a:latin typeface="Times New Roman" pitchFamily="18" charset="0"/>
                <a:cs typeface="Times New Roman" pitchFamily="18" charset="0"/>
              </a:rPr>
              <a:t>оксидационо средство</a:t>
            </a:r>
            <a:r>
              <a:rPr lang="x-none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NaBiO</a:t>
            </a:r>
            <a:r>
              <a:rPr lang="en-US" baseline="-25000" dirty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.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Ф</a:t>
            </a:r>
            <a:r>
              <a:rPr lang="x-none">
                <a:latin typeface="Times New Roman" pitchFamily="18" charset="0"/>
                <a:cs typeface="Times New Roman" pitchFamily="18" charset="0"/>
              </a:rPr>
              <a:t>ин </a:t>
            </a:r>
            <a:r>
              <a:rPr lang="x-none" dirty="0">
                <a:latin typeface="Times New Roman" pitchFamily="18" charset="0"/>
                <a:cs typeface="Times New Roman" pitchFamily="18" charset="0"/>
              </a:rPr>
              <a:t>смеђи прах, нерастворан </a:t>
            </a:r>
            <a:r>
              <a:rPr lang="x-none">
                <a:latin typeface="Times New Roman" pitchFamily="18" charset="0"/>
                <a:cs typeface="Times New Roman" pitchFamily="18" charset="0"/>
              </a:rPr>
              <a:t>у води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.</a:t>
            </a:r>
            <a:endParaRPr lang="x-none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914400" y="2847176"/>
            <a:ext cx="6336991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200" b="1" dirty="0">
                <a:latin typeface="Times New Roman" pitchFamily="18" charset="0"/>
                <a:cs typeface="Times New Roman" pitchFamily="18" charset="0"/>
              </a:rPr>
              <a:t>NaBiO</a:t>
            </a:r>
            <a:r>
              <a:rPr lang="en-US" sz="2200" b="1" baseline="-25000" dirty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x-none" sz="2200" b="1" dirty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2200" b="1" dirty="0">
                <a:latin typeface="Times New Roman" pitchFamily="18" charset="0"/>
                <a:cs typeface="Times New Roman" pitchFamily="18" charset="0"/>
              </a:rPr>
              <a:t>s)  +  6H</a:t>
            </a:r>
            <a:r>
              <a:rPr lang="en-US" sz="2200" b="1" baseline="30000" dirty="0">
                <a:latin typeface="Times New Roman" pitchFamily="18" charset="0"/>
                <a:cs typeface="Times New Roman" pitchFamily="18" charset="0"/>
              </a:rPr>
              <a:t>+</a:t>
            </a:r>
            <a:r>
              <a:rPr lang="en-US" sz="2200" b="1" dirty="0">
                <a:latin typeface="Times New Roman" pitchFamily="18" charset="0"/>
                <a:cs typeface="Times New Roman" pitchFamily="18" charset="0"/>
              </a:rPr>
              <a:t>  +  2e</a:t>
            </a:r>
            <a:r>
              <a:rPr lang="en-US" sz="2200" b="1" baseline="30000" dirty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sz="2200" b="1" dirty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sl-SI" sz="2200" b="1" dirty="0">
                <a:latin typeface="Times New Roman" pitchFamily="18" charset="0"/>
                <a:cs typeface="Times New Roman" pitchFamily="18" charset="0"/>
                <a:sym typeface="Wingdings 3" pitchFamily="18" charset="2"/>
              </a:rPr>
              <a:t></a:t>
            </a:r>
            <a:r>
              <a:rPr lang="en-US" sz="2200" b="1" dirty="0">
                <a:latin typeface="Times New Roman" pitchFamily="18" charset="0"/>
                <a:cs typeface="Times New Roman" pitchFamily="18" charset="0"/>
              </a:rPr>
              <a:t>     Bi</a:t>
            </a:r>
            <a:r>
              <a:rPr lang="en-US" sz="2200" b="1" baseline="30000" dirty="0">
                <a:latin typeface="Times New Roman" pitchFamily="18" charset="0"/>
                <a:cs typeface="Times New Roman" pitchFamily="18" charset="0"/>
              </a:rPr>
              <a:t>3+  </a:t>
            </a:r>
            <a:r>
              <a:rPr lang="en-US" sz="2200" b="1" dirty="0">
                <a:latin typeface="Times New Roman" pitchFamily="18" charset="0"/>
                <a:cs typeface="Times New Roman" pitchFamily="18" charset="0"/>
              </a:rPr>
              <a:t>+  Na</a:t>
            </a:r>
            <a:r>
              <a:rPr lang="en-US" sz="2200" b="1" baseline="30000" dirty="0">
                <a:latin typeface="Times New Roman" pitchFamily="18" charset="0"/>
                <a:cs typeface="Times New Roman" pitchFamily="18" charset="0"/>
              </a:rPr>
              <a:t>+</a:t>
            </a:r>
            <a:r>
              <a:rPr lang="en-US" sz="2200" b="1" dirty="0">
                <a:latin typeface="Times New Roman" pitchFamily="18" charset="0"/>
                <a:cs typeface="Times New Roman" pitchFamily="18" charset="0"/>
              </a:rPr>
              <a:t>  +  3H</a:t>
            </a:r>
            <a:r>
              <a:rPr lang="en-US" sz="2200" b="1" baseline="-25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200" b="1" dirty="0">
                <a:latin typeface="Times New Roman" pitchFamily="18" charset="0"/>
                <a:cs typeface="Times New Roman" pitchFamily="18" charset="0"/>
              </a:rPr>
              <a:t>O</a:t>
            </a:r>
            <a:endParaRPr lang="en-US" sz="22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182880" y="3372034"/>
            <a:ext cx="88925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x-none" dirty="0">
                <a:latin typeface="Times New Roman" pitchFamily="18" charset="0"/>
                <a:cs typeface="Times New Roman" pitchFamily="18" charset="0"/>
              </a:rPr>
              <a:t>У киселој средини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Bi</a:t>
            </a:r>
            <a:r>
              <a:rPr lang="x-none" baseline="30000" dirty="0">
                <a:latin typeface="Times New Roman" pitchFamily="18" charset="0"/>
                <a:cs typeface="Times New Roman" pitchFamily="18" charset="0"/>
              </a:rPr>
              <a:t>5</a:t>
            </a:r>
            <a:r>
              <a:rPr lang="en-US" baseline="30000" dirty="0">
                <a:latin typeface="Times New Roman" pitchFamily="18" charset="0"/>
                <a:cs typeface="Times New Roman" pitchFamily="18" charset="0"/>
              </a:rPr>
              <a:t>+</a:t>
            </a:r>
            <a:r>
              <a:rPr lang="x-none" dirty="0">
                <a:latin typeface="Times New Roman" pitchFamily="18" charset="0"/>
                <a:cs typeface="Times New Roman" pitchFamily="18" charset="0"/>
              </a:rPr>
              <a:t> оксидује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Mn</a:t>
            </a:r>
            <a:r>
              <a:rPr lang="en-US" baseline="30000" dirty="0">
                <a:latin typeface="Times New Roman" pitchFamily="18" charset="0"/>
                <a:cs typeface="Times New Roman" pitchFamily="18" charset="0"/>
              </a:rPr>
              <a:t>2+</a:t>
            </a:r>
            <a:r>
              <a:rPr lang="x-none" dirty="0">
                <a:latin typeface="Times New Roman" pitchFamily="18" charset="0"/>
                <a:cs typeface="Times New Roman" pitchFamily="18" charset="0"/>
              </a:rPr>
              <a:t> у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Mn</a:t>
            </a:r>
            <a:r>
              <a:rPr lang="en-US" baseline="30000" dirty="0">
                <a:latin typeface="Times New Roman" pitchFamily="18" charset="0"/>
                <a:cs typeface="Times New Roman" pitchFamily="18" charset="0"/>
              </a:rPr>
              <a:t>7+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, Cr</a:t>
            </a:r>
            <a:r>
              <a:rPr lang="en-US" baseline="30000" dirty="0">
                <a:latin typeface="Times New Roman" pitchFamily="18" charset="0"/>
                <a:cs typeface="Times New Roman" pitchFamily="18" charset="0"/>
              </a:rPr>
              <a:t>3+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x-none" dirty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Cr</a:t>
            </a:r>
            <a:r>
              <a:rPr lang="en-US" baseline="30000" dirty="0">
                <a:latin typeface="Times New Roman" pitchFamily="18" charset="0"/>
                <a:cs typeface="Times New Roman" pitchFamily="18" charset="0"/>
              </a:rPr>
              <a:t>6+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, Ce</a:t>
            </a:r>
            <a:r>
              <a:rPr lang="en-US" baseline="30000" dirty="0">
                <a:latin typeface="Times New Roman" pitchFamily="18" charset="0"/>
                <a:cs typeface="Times New Roman" pitchFamily="18" charset="0"/>
              </a:rPr>
              <a:t>3+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x-none" dirty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Ce</a:t>
            </a:r>
            <a:r>
              <a:rPr lang="en-US" baseline="30000" dirty="0">
                <a:latin typeface="Times New Roman" pitchFamily="18" charset="0"/>
                <a:cs typeface="Times New Roman" pitchFamily="18" charset="0"/>
              </a:rPr>
              <a:t>4+</a:t>
            </a:r>
            <a:r>
              <a:rPr lang="x-none">
                <a:latin typeface="Times New Roman" pitchFamily="18" charset="0"/>
                <a:cs typeface="Times New Roman" pitchFamily="18" charset="0"/>
              </a:rPr>
              <a:t>. </a:t>
            </a:r>
            <a:endParaRPr lang="sr-Cyrl-CS" dirty="0">
              <a:latin typeface="Times New Roman" pitchFamily="18" charset="0"/>
              <a:cs typeface="Times New Roman" pitchFamily="18" charset="0"/>
            </a:endParaRPr>
          </a:p>
          <a:p>
            <a:r>
              <a:rPr lang="x-none">
                <a:latin typeface="Times New Roman" pitchFamily="18" charset="0"/>
                <a:cs typeface="Times New Roman" pitchFamily="18" charset="0"/>
              </a:rPr>
              <a:t>Вишак </a:t>
            </a:r>
            <a:r>
              <a:rPr lang="x-none" dirty="0">
                <a:latin typeface="Times New Roman" pitchFamily="18" charset="0"/>
                <a:cs typeface="Times New Roman" pitchFamily="18" charset="0"/>
              </a:rPr>
              <a:t>се уклања филтрирањем кроз стаклени филтер-лончић.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x-none" dirty="0">
                <a:latin typeface="Times New Roman" pitchFamily="18" charset="0"/>
                <a:cs typeface="Times New Roman" pitchFamily="18" charset="0"/>
              </a:rPr>
              <a:t> 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82880" y="4206239"/>
            <a:ext cx="86410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x-none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Сребро</a:t>
            </a:r>
            <a:r>
              <a:rPr lang="en-US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(II)-</a:t>
            </a:r>
            <a:r>
              <a:rPr lang="x-none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оксид:</a:t>
            </a:r>
          </a:p>
          <a:p>
            <a:r>
              <a:rPr lang="x-none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x-none">
                <a:latin typeface="Times New Roman" pitchFamily="18" charset="0"/>
                <a:cs typeface="Times New Roman" pitchFamily="18" charset="0"/>
              </a:rPr>
              <a:t>рло </a:t>
            </a:r>
            <a:r>
              <a:rPr lang="x-none" dirty="0">
                <a:latin typeface="Times New Roman" pitchFamily="18" charset="0"/>
                <a:cs typeface="Times New Roman" pitchFamily="18" charset="0"/>
              </a:rPr>
              <a:t>јако оксидационо средство</a:t>
            </a:r>
            <a:r>
              <a:rPr lang="x-none">
                <a:latin typeface="Times New Roman" pitchFamily="18" charset="0"/>
                <a:cs typeface="Times New Roman" pitchFamily="18" charset="0"/>
              </a:rPr>
              <a:t>, тамно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x-none">
                <a:latin typeface="Times New Roman" pitchFamily="18" charset="0"/>
                <a:cs typeface="Times New Roman" pitchFamily="18" charset="0"/>
              </a:rPr>
              <a:t>смеђи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AgO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914400" y="4993988"/>
            <a:ext cx="504063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dirty="0" err="1">
                <a:latin typeface="Times New Roman" pitchFamily="18" charset="0"/>
                <a:cs typeface="Times New Roman" pitchFamily="18" charset="0"/>
              </a:rPr>
              <a:t>AgO</a:t>
            </a:r>
            <a:r>
              <a:rPr lang="en-US" sz="2200" b="1" baseline="-25000" dirty="0">
                <a:latin typeface="Times New Roman" pitchFamily="18" charset="0"/>
                <a:cs typeface="Times New Roman" pitchFamily="18" charset="0"/>
              </a:rPr>
              <a:t>(s)  </a:t>
            </a:r>
            <a:r>
              <a:rPr lang="en-US" sz="2200" b="1" dirty="0">
                <a:latin typeface="Times New Roman" pitchFamily="18" charset="0"/>
                <a:cs typeface="Times New Roman" pitchFamily="18" charset="0"/>
              </a:rPr>
              <a:t>+  2H</a:t>
            </a:r>
            <a:r>
              <a:rPr lang="en-US" sz="2200" b="1" baseline="30000" dirty="0">
                <a:latin typeface="Times New Roman" pitchFamily="18" charset="0"/>
                <a:cs typeface="Times New Roman" pitchFamily="18" charset="0"/>
              </a:rPr>
              <a:t>+</a:t>
            </a:r>
            <a:r>
              <a:rPr lang="en-US" sz="2200" b="1" dirty="0">
                <a:latin typeface="Times New Roman" pitchFamily="18" charset="0"/>
                <a:cs typeface="Times New Roman" pitchFamily="18" charset="0"/>
              </a:rPr>
              <a:t>  +  e</a:t>
            </a:r>
            <a:r>
              <a:rPr lang="en-US" sz="2200" b="1" baseline="30000" dirty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sz="2200" b="1" dirty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sl-SI" sz="2200" b="1" dirty="0">
                <a:latin typeface="Times New Roman" pitchFamily="18" charset="0"/>
                <a:cs typeface="Times New Roman" pitchFamily="18" charset="0"/>
                <a:sym typeface="Wingdings 3" pitchFamily="18" charset="2"/>
              </a:rPr>
              <a:t></a:t>
            </a:r>
            <a:r>
              <a:rPr lang="en-US" sz="2200" b="1" dirty="0">
                <a:latin typeface="Times New Roman" pitchFamily="18" charset="0"/>
                <a:cs typeface="Times New Roman" pitchFamily="18" charset="0"/>
              </a:rPr>
              <a:t>  Ag</a:t>
            </a:r>
            <a:r>
              <a:rPr lang="en-US" sz="2200" b="1" baseline="30000" dirty="0">
                <a:latin typeface="Times New Roman" pitchFamily="18" charset="0"/>
                <a:cs typeface="Times New Roman" pitchFamily="18" charset="0"/>
              </a:rPr>
              <a:t>+</a:t>
            </a:r>
            <a:r>
              <a:rPr lang="en-US" sz="2200" b="1" dirty="0">
                <a:latin typeface="Times New Roman" pitchFamily="18" charset="0"/>
                <a:cs typeface="Times New Roman" pitchFamily="18" charset="0"/>
              </a:rPr>
              <a:t>  +  H</a:t>
            </a:r>
            <a:r>
              <a:rPr lang="en-US" sz="2200" b="1" baseline="-25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200" b="1" dirty="0">
                <a:latin typeface="Times New Roman" pitchFamily="18" charset="0"/>
                <a:cs typeface="Times New Roman" pitchFamily="18" charset="0"/>
              </a:rPr>
              <a:t>O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82880" y="5490209"/>
            <a:ext cx="88925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x-none" dirty="0">
                <a:latin typeface="Times New Roman" pitchFamily="18" charset="0"/>
                <a:cs typeface="Times New Roman" pitchFamily="18" charset="0"/>
              </a:rPr>
              <a:t>У киселој </a:t>
            </a:r>
            <a:r>
              <a:rPr lang="x-none">
                <a:latin typeface="Times New Roman" pitchFamily="18" charset="0"/>
                <a:cs typeface="Times New Roman" pitchFamily="18" charset="0"/>
              </a:rPr>
              <a:t>средини лако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x-none">
                <a:latin typeface="Times New Roman" pitchFamily="18" charset="0"/>
                <a:cs typeface="Times New Roman" pitchFamily="18" charset="0"/>
              </a:rPr>
              <a:t>оксидује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Mn</a:t>
            </a:r>
            <a:r>
              <a:rPr lang="en-US" baseline="30000" dirty="0">
                <a:latin typeface="Times New Roman" pitchFamily="18" charset="0"/>
                <a:cs typeface="Times New Roman" pitchFamily="18" charset="0"/>
              </a:rPr>
              <a:t>2+</a:t>
            </a:r>
            <a:r>
              <a:rPr lang="x-none" dirty="0">
                <a:latin typeface="Times New Roman" pitchFamily="18" charset="0"/>
                <a:cs typeface="Times New Roman" pitchFamily="18" charset="0"/>
              </a:rPr>
              <a:t> у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Mn</a:t>
            </a:r>
            <a:r>
              <a:rPr lang="en-US" baseline="30000" dirty="0">
                <a:latin typeface="Times New Roman" pitchFamily="18" charset="0"/>
                <a:cs typeface="Times New Roman" pitchFamily="18" charset="0"/>
              </a:rPr>
              <a:t>7+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, Cr</a:t>
            </a:r>
            <a:r>
              <a:rPr lang="en-US" baseline="30000" dirty="0">
                <a:latin typeface="Times New Roman" pitchFamily="18" charset="0"/>
                <a:cs typeface="Times New Roman" pitchFamily="18" charset="0"/>
              </a:rPr>
              <a:t>3+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x-none" dirty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Cr</a:t>
            </a:r>
            <a:r>
              <a:rPr lang="en-US" baseline="30000" dirty="0">
                <a:latin typeface="Times New Roman" pitchFamily="18" charset="0"/>
                <a:cs typeface="Times New Roman" pitchFamily="18" charset="0"/>
              </a:rPr>
              <a:t>6+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, Ce</a:t>
            </a:r>
            <a:r>
              <a:rPr lang="en-US" baseline="30000" dirty="0">
                <a:latin typeface="Times New Roman" pitchFamily="18" charset="0"/>
                <a:cs typeface="Times New Roman" pitchFamily="18" charset="0"/>
              </a:rPr>
              <a:t>3+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x-none" dirty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Ce</a:t>
            </a:r>
            <a:r>
              <a:rPr lang="en-US" baseline="30000" dirty="0">
                <a:latin typeface="Times New Roman" pitchFamily="18" charset="0"/>
                <a:cs typeface="Times New Roman" pitchFamily="18" charset="0"/>
              </a:rPr>
              <a:t>4+</a:t>
            </a:r>
            <a:r>
              <a:rPr lang="x-none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V</a:t>
            </a:r>
            <a:r>
              <a:rPr lang="en-US" baseline="30000" dirty="0">
                <a:latin typeface="Times New Roman" pitchFamily="18" charset="0"/>
                <a:cs typeface="Times New Roman" pitchFamily="18" charset="0"/>
              </a:rPr>
              <a:t>4+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x-none" dirty="0">
                <a:latin typeface="Times New Roman" pitchFamily="18" charset="0"/>
                <a:cs typeface="Times New Roman" pitchFamily="18" charset="0"/>
              </a:rPr>
              <a:t>у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V</a:t>
            </a:r>
            <a:r>
              <a:rPr lang="en-US" baseline="30000" dirty="0">
                <a:latin typeface="Times New Roman" pitchFamily="18" charset="0"/>
                <a:cs typeface="Times New Roman" pitchFamily="18" charset="0"/>
              </a:rPr>
              <a:t>5+</a:t>
            </a:r>
            <a:r>
              <a:rPr lang="x-none" dirty="0">
                <a:latin typeface="Times New Roman" pitchFamily="18" charset="0"/>
                <a:cs typeface="Times New Roman" pitchFamily="18" charset="0"/>
              </a:rPr>
              <a:t>. Вишак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Ag</a:t>
            </a:r>
            <a:r>
              <a:rPr lang="en-US" baseline="30000" dirty="0">
                <a:latin typeface="Times New Roman" pitchFamily="18" charset="0"/>
                <a:cs typeface="Times New Roman" pitchFamily="18" charset="0"/>
              </a:rPr>
              <a:t>2+</a:t>
            </a:r>
            <a:r>
              <a:rPr lang="x-none" dirty="0">
                <a:latin typeface="Times New Roman" pitchFamily="18" charset="0"/>
                <a:cs typeface="Times New Roman" pitchFamily="18" charset="0"/>
              </a:rPr>
              <a:t> се при загревању раствора редукује водом и на тај </a:t>
            </a:r>
            <a:r>
              <a:rPr lang="x-none">
                <a:latin typeface="Times New Roman" pitchFamily="18" charset="0"/>
                <a:cs typeface="Times New Roman" pitchFamily="18" charset="0"/>
              </a:rPr>
              <a:t>нашин разара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.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914400" y="6309360"/>
            <a:ext cx="576072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x-none" sz="2200" b="1" dirty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en-US" sz="2200" b="1" dirty="0">
                <a:latin typeface="Times New Roman" pitchFamily="18" charset="0"/>
                <a:cs typeface="Times New Roman" pitchFamily="18" charset="0"/>
              </a:rPr>
              <a:t>Ag</a:t>
            </a:r>
            <a:r>
              <a:rPr lang="x-none" sz="2200" b="1" baseline="30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200" b="1" baseline="30000" dirty="0">
                <a:latin typeface="Times New Roman" pitchFamily="18" charset="0"/>
                <a:cs typeface="Times New Roman" pitchFamily="18" charset="0"/>
              </a:rPr>
              <a:t>+</a:t>
            </a:r>
            <a:r>
              <a:rPr lang="en-US" sz="2200" b="1" dirty="0">
                <a:latin typeface="Times New Roman" pitchFamily="18" charset="0"/>
                <a:cs typeface="Times New Roman" pitchFamily="18" charset="0"/>
              </a:rPr>
              <a:t>  +  </a:t>
            </a:r>
            <a:r>
              <a:rPr lang="x-none" sz="2200" b="1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200" b="1" dirty="0">
                <a:latin typeface="Times New Roman" pitchFamily="18" charset="0"/>
                <a:cs typeface="Times New Roman" pitchFamily="18" charset="0"/>
              </a:rPr>
              <a:t>H</a:t>
            </a:r>
            <a:r>
              <a:rPr lang="en-US" sz="2200" b="1" baseline="-25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200" b="1" dirty="0">
                <a:latin typeface="Times New Roman" pitchFamily="18" charset="0"/>
                <a:cs typeface="Times New Roman" pitchFamily="18" charset="0"/>
              </a:rPr>
              <a:t>O</a:t>
            </a:r>
            <a:r>
              <a:rPr lang="x-none" sz="2200" b="1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sl-SI" sz="2200" b="1" dirty="0">
                <a:latin typeface="Times New Roman" pitchFamily="18" charset="0"/>
                <a:cs typeface="Times New Roman" pitchFamily="18" charset="0"/>
                <a:sym typeface="Wingdings 3" pitchFamily="18" charset="2"/>
              </a:rPr>
              <a:t></a:t>
            </a:r>
            <a:r>
              <a:rPr lang="en-US" sz="2200" b="1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x-none" sz="2200" b="1" dirty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en-US" sz="2200" b="1" dirty="0">
                <a:latin typeface="Times New Roman" pitchFamily="18" charset="0"/>
                <a:cs typeface="Times New Roman" pitchFamily="18" charset="0"/>
              </a:rPr>
              <a:t>Ag</a:t>
            </a:r>
            <a:r>
              <a:rPr lang="en-US" sz="2200" b="1" baseline="30000" dirty="0">
                <a:latin typeface="Times New Roman" pitchFamily="18" charset="0"/>
                <a:cs typeface="Times New Roman" pitchFamily="18" charset="0"/>
              </a:rPr>
              <a:t>+</a:t>
            </a:r>
            <a:r>
              <a:rPr lang="en-US" sz="2200" b="1" dirty="0">
                <a:latin typeface="Times New Roman" pitchFamily="18" charset="0"/>
                <a:cs typeface="Times New Roman" pitchFamily="18" charset="0"/>
              </a:rPr>
              <a:t>  +  O</a:t>
            </a:r>
            <a:r>
              <a:rPr lang="en-US" sz="2200" b="1" baseline="-25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200" b="1" dirty="0">
                <a:latin typeface="Times New Roman" pitchFamily="18" charset="0"/>
                <a:cs typeface="Times New Roman" pitchFamily="18" charset="0"/>
              </a:rPr>
              <a:t>  + 4H</a:t>
            </a:r>
            <a:r>
              <a:rPr lang="en-US" sz="2200" b="1" baseline="30000" dirty="0">
                <a:latin typeface="Times New Roman" pitchFamily="18" charset="0"/>
                <a:cs typeface="Times New Roman" pitchFamily="18" charset="0"/>
              </a:rPr>
              <a:t>+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665628" y="1097280"/>
            <a:ext cx="396049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x-none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Редукционе супстанце</a:t>
            </a:r>
            <a:endParaRPr lang="en-US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82880" y="1645920"/>
            <a:ext cx="8662650" cy="41703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sr-Cyrl-CS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Метали и метални амалгами</a:t>
            </a:r>
            <a:r>
              <a:rPr lang="x-none" dirty="0">
                <a:latin typeface="Times New Roman" pitchFamily="18" charset="0"/>
                <a:cs typeface="Times New Roman" pitchFamily="18" charset="0"/>
              </a:rPr>
              <a:t>:</a:t>
            </a:r>
            <a:endParaRPr lang="sr-Cyrl-CS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CS" dirty="0">
                <a:latin typeface="Times New Roman" pitchFamily="18" charset="0"/>
                <a:cs typeface="Times New Roman" pitchFamily="18" charset="0"/>
              </a:rPr>
              <a:t>- Јака редукциона средства.</a:t>
            </a:r>
            <a:endParaRPr lang="x-none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Tx/>
              <a:buChar char="-"/>
            </a:pPr>
            <a:r>
              <a:rPr lang="sr-Cyrl-CS" dirty="0">
                <a:latin typeface="Times New Roman" pitchFamily="18" charset="0"/>
                <a:cs typeface="Times New Roman" pitchFamily="18" charset="0"/>
              </a:rPr>
              <a:t> Метали који се користе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у воденим растворима: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Zn, Fe,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Cd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, Ni,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Sn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Pb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Sb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, Bi, Cu, Ag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Hg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.</a:t>
            </a:r>
            <a:endParaRPr lang="en-US" baseline="-250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spcAft>
                <a:spcPts val="600"/>
              </a:spcAft>
              <a:buFontTx/>
              <a:buChar char="-"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Метали који се користе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у неводеним растворима: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Ia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група.</a:t>
            </a:r>
          </a:p>
          <a:p>
            <a:pPr algn="just">
              <a:buFontTx/>
              <a:buChar char="-"/>
            </a:pPr>
            <a:r>
              <a:rPr lang="sr-Cyrl-CS" dirty="0">
                <a:latin typeface="Times New Roman" pitchFamily="18" charset="0"/>
                <a:cs typeface="Times New Roman" pitchFamily="18" charset="0"/>
              </a:rPr>
              <a:t> Најчешће се користе метални амалгами М/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Hg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Zn/Hg,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Cd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/Hg –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метал превучен танким слојем елементарне живе:</a:t>
            </a:r>
          </a:p>
          <a:p>
            <a:pPr algn="just"/>
            <a:r>
              <a:rPr lang="sr-Cyrl-CS" dirty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just">
              <a:spcBef>
                <a:spcPts val="0"/>
              </a:spcBef>
            </a:pPr>
            <a:endParaRPr lang="sr-Cyrl-CS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spcBef>
                <a:spcPts val="0"/>
              </a:spcBef>
            </a:pPr>
            <a:endParaRPr lang="sr-Cyrl-CS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spcBef>
                <a:spcPts val="0"/>
              </a:spcBef>
              <a:spcAft>
                <a:spcPts val="600"/>
              </a:spcAft>
              <a:buFontTx/>
              <a:buChar char="-"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Редукција се врши у редукторским колонама (редуктори) – стаклена цев испуњена гранулама или прахом (тиме се повећава додирна површина са раствором) метала или амалгамираним металима.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363E7483-F350-4F27-86FE-9D78DB3603F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4399" y="4206239"/>
            <a:ext cx="2544818" cy="45720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82880" y="4389120"/>
            <a:ext cx="866265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sr-Cyrl-CS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Калај(</a:t>
            </a:r>
            <a:r>
              <a:rPr lang="en-US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II)</a:t>
            </a:r>
            <a:r>
              <a:rPr lang="x-none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sr-Cyrl-CS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хлорид</a:t>
            </a:r>
            <a:r>
              <a:rPr lang="x-none">
                <a:latin typeface="Times New Roman" pitchFamily="18" charset="0"/>
                <a:cs typeface="Times New Roman" pitchFamily="18" charset="0"/>
              </a:rPr>
              <a:t>:</a:t>
            </a:r>
            <a:endParaRPr lang="x-none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Tx/>
              <a:buChar char="-"/>
            </a:pPr>
            <a:r>
              <a:rPr lang="sr-Cyrl-CS" dirty="0">
                <a:latin typeface="Times New Roman" pitchFamily="18" charset="0"/>
                <a:cs typeface="Times New Roman" pitchFamily="18" charset="0"/>
              </a:rPr>
              <a:t> Најчешће  се користи за претходну редукцију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Fe</a:t>
            </a:r>
            <a:r>
              <a:rPr lang="en-US" baseline="30000" dirty="0">
                <a:latin typeface="Times New Roman" pitchFamily="18" charset="0"/>
                <a:cs typeface="Times New Roman" pitchFamily="18" charset="0"/>
              </a:rPr>
              <a:t>3+</a:t>
            </a:r>
            <a:r>
              <a:rPr lang="x-none">
                <a:latin typeface="Times New Roman" pitchFamily="18" charset="0"/>
                <a:cs typeface="Times New Roman" pitchFamily="18" charset="0"/>
              </a:rPr>
              <a:t> у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Fe</a:t>
            </a:r>
            <a:r>
              <a:rPr lang="en-US" baseline="30000" dirty="0">
                <a:latin typeface="Times New Roman" pitchFamily="18" charset="0"/>
                <a:cs typeface="Times New Roman" pitchFamily="18" charset="0"/>
              </a:rPr>
              <a:t>2+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 пре титрације са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KMn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baseline="-25000" dirty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или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K</a:t>
            </a:r>
            <a:r>
              <a:rPr lang="en-US" baseline="-25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Cr</a:t>
            </a:r>
            <a:r>
              <a:rPr lang="en-US" baseline="-25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O</a:t>
            </a:r>
            <a:r>
              <a:rPr lang="en-US" baseline="-25000" dirty="0">
                <a:latin typeface="Times New Roman" pitchFamily="18" charset="0"/>
                <a:cs typeface="Times New Roman" pitchFamily="18" charset="0"/>
              </a:rPr>
              <a:t>7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 , у киселој средини (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HCl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x-none">
                <a:latin typeface="Times New Roman" pitchFamily="18" charset="0"/>
                <a:cs typeface="Times New Roman" pitchFamily="18" charset="0"/>
              </a:rPr>
              <a:t> </a:t>
            </a:r>
            <a:endParaRPr lang="sr-Cyrl-CS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Tx/>
              <a:buChar char="-"/>
            </a:pPr>
            <a:r>
              <a:rPr lang="sr-Cyrl-CS" dirty="0">
                <a:latin typeface="Times New Roman" pitchFamily="18" charset="0"/>
                <a:cs typeface="Times New Roman" pitchFamily="18" charset="0"/>
              </a:rPr>
              <a:t> Виђак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SnCl</a:t>
            </a:r>
            <a:r>
              <a:rPr lang="en-US" baseline="-25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се уклања са жива(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II)</a:t>
            </a:r>
            <a:r>
              <a:rPr lang="x-none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хлоридом.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82880" y="999247"/>
            <a:ext cx="8288349" cy="29392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FontTx/>
              <a:buChar char="-"/>
            </a:pPr>
            <a:r>
              <a:rPr lang="sr-Cyrl-CS" i="1" dirty="0">
                <a:latin typeface="Times New Roman" pitchFamily="18" charset="0"/>
                <a:cs typeface="Times New Roman" pitchFamily="18" charset="0"/>
              </a:rPr>
              <a:t>Зашто М/</a:t>
            </a:r>
            <a:r>
              <a:rPr lang="en-US" i="1" dirty="0">
                <a:latin typeface="Times New Roman" pitchFamily="18" charset="0"/>
                <a:cs typeface="Times New Roman" pitchFamily="18" charset="0"/>
              </a:rPr>
              <a:t>Hg</a:t>
            </a:r>
            <a:r>
              <a:rPr lang="sr-Cyrl-CS" i="1" dirty="0">
                <a:latin typeface="Times New Roman" pitchFamily="18" charset="0"/>
                <a:cs typeface="Times New Roman" pitchFamily="18" charset="0"/>
              </a:rPr>
              <a:t>?</a:t>
            </a:r>
          </a:p>
          <a:p>
            <a:pPr algn="just">
              <a:buFontTx/>
              <a:buChar char="-"/>
            </a:pPr>
            <a:endParaRPr lang="sr-Cyrl-CS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CS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spcAft>
                <a:spcPts val="600"/>
              </a:spcAft>
              <a:buFontTx/>
              <a:buChar char="-"/>
            </a:pPr>
            <a:r>
              <a:rPr lang="sr-Cyrl-CS" dirty="0">
                <a:latin typeface="Times New Roman" pitchFamily="18" charset="0"/>
                <a:cs typeface="Times New Roman" pitchFamily="18" charset="0"/>
              </a:rPr>
              <a:t> Метали, као јака редукциона средства бурно реагују у киселој средини и ослобађају гасовити водоник и у испитивани раствор се уноси велика количина јона метала. </a:t>
            </a:r>
            <a:r>
              <a:rPr lang="sr-Cyrl-CS" i="1" dirty="0">
                <a:latin typeface="Times New Roman" pitchFamily="18" charset="0"/>
                <a:cs typeface="Times New Roman" pitchFamily="18" charset="0"/>
              </a:rPr>
              <a:t>М/</a:t>
            </a:r>
            <a:r>
              <a:rPr lang="en-US" i="1" dirty="0">
                <a:latin typeface="Times New Roman" pitchFamily="18" charset="0"/>
                <a:cs typeface="Times New Roman" pitchFamily="18" charset="0"/>
              </a:rPr>
              <a:t>Hg</a:t>
            </a:r>
            <a:r>
              <a:rPr lang="sr-Cyrl-CS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такође јако редукционо средство, али има малу тежњу да редукује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H</a:t>
            </a:r>
            <a:r>
              <a:rPr lang="en-US" baseline="30000" dirty="0">
                <a:latin typeface="Times New Roman" pitchFamily="18" charset="0"/>
                <a:cs typeface="Times New Roman" pitchFamily="18" charset="0"/>
              </a:rPr>
              <a:t>+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јоне у киселим растворима.</a:t>
            </a:r>
          </a:p>
          <a:p>
            <a:r>
              <a:rPr lang="x-none" dirty="0">
                <a:latin typeface="Times New Roman" pitchFamily="18" charset="0"/>
                <a:cs typeface="Times New Roman" pitchFamily="18" charset="0"/>
              </a:rPr>
              <a:t>У киселој средини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Zn/Hg</a:t>
            </a:r>
            <a:r>
              <a:rPr lang="x-none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редукује</a:t>
            </a:r>
            <a:r>
              <a:rPr lang="x-none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Fe</a:t>
            </a:r>
            <a:r>
              <a:rPr lang="en-US" baseline="30000" dirty="0">
                <a:latin typeface="Times New Roman" pitchFamily="18" charset="0"/>
                <a:cs typeface="Times New Roman" pitchFamily="18" charset="0"/>
              </a:rPr>
              <a:t>3+</a:t>
            </a:r>
            <a:r>
              <a:rPr lang="x-none" dirty="0">
                <a:latin typeface="Times New Roman" pitchFamily="18" charset="0"/>
                <a:cs typeface="Times New Roman" pitchFamily="18" charset="0"/>
              </a:rPr>
              <a:t> у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Fe</a:t>
            </a:r>
            <a:r>
              <a:rPr lang="en-US" baseline="30000" dirty="0">
                <a:latin typeface="Times New Roman" pitchFamily="18" charset="0"/>
                <a:cs typeface="Times New Roman" pitchFamily="18" charset="0"/>
              </a:rPr>
              <a:t>2+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, Cu</a:t>
            </a:r>
            <a:r>
              <a:rPr lang="en-US" baseline="30000" dirty="0">
                <a:latin typeface="Times New Roman" pitchFamily="18" charset="0"/>
                <a:cs typeface="Times New Roman" pitchFamily="18" charset="0"/>
              </a:rPr>
              <a:t>2+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x-none" dirty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Cu</a:t>
            </a:r>
            <a:r>
              <a:rPr lang="en-US" baseline="30000" dirty="0">
                <a:latin typeface="Times New Roman" pitchFamily="18" charset="0"/>
                <a:cs typeface="Times New Roman" pitchFamily="18" charset="0"/>
              </a:rPr>
              <a:t>+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, Cr</a:t>
            </a:r>
            <a:r>
              <a:rPr lang="en-US" baseline="30000" dirty="0">
                <a:latin typeface="Times New Roman" pitchFamily="18" charset="0"/>
                <a:cs typeface="Times New Roman" pitchFamily="18" charset="0"/>
              </a:rPr>
              <a:t>3+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x-none" dirty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Cr</a:t>
            </a:r>
            <a:r>
              <a:rPr lang="en-US" baseline="30000" dirty="0">
                <a:latin typeface="Times New Roman" pitchFamily="18" charset="0"/>
                <a:cs typeface="Times New Roman" pitchFamily="18" charset="0"/>
              </a:rPr>
              <a:t>2+</a:t>
            </a:r>
            <a:r>
              <a:rPr lang="x-none" dirty="0">
                <a:latin typeface="Times New Roman" pitchFamily="18" charset="0"/>
                <a:cs typeface="Times New Roman" pitchFamily="18" charset="0"/>
              </a:rPr>
              <a:t>… </a:t>
            </a:r>
            <a:endParaRPr lang="sr-Cyrl-CS" dirty="0">
              <a:latin typeface="Times New Roman" pitchFamily="18" charset="0"/>
              <a:cs typeface="Times New Roman" pitchFamily="18" charset="0"/>
            </a:endParaRPr>
          </a:p>
          <a:p>
            <a:r>
              <a:rPr lang="x-none" dirty="0">
                <a:latin typeface="Times New Roman" pitchFamily="18" charset="0"/>
                <a:cs typeface="Times New Roman" pitchFamily="18" charset="0"/>
              </a:rPr>
              <a:t>У киселој средини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Ag</a:t>
            </a:r>
            <a:r>
              <a:rPr lang="x-none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редукује</a:t>
            </a:r>
            <a:r>
              <a:rPr lang="x-none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Fe</a:t>
            </a:r>
            <a:r>
              <a:rPr lang="en-US" baseline="30000" dirty="0">
                <a:latin typeface="Times New Roman" pitchFamily="18" charset="0"/>
                <a:cs typeface="Times New Roman" pitchFamily="18" charset="0"/>
              </a:rPr>
              <a:t>3+</a:t>
            </a:r>
            <a:r>
              <a:rPr lang="x-none" dirty="0">
                <a:latin typeface="Times New Roman" pitchFamily="18" charset="0"/>
                <a:cs typeface="Times New Roman" pitchFamily="18" charset="0"/>
              </a:rPr>
              <a:t> у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Fe</a:t>
            </a:r>
            <a:r>
              <a:rPr lang="en-US" baseline="30000" dirty="0">
                <a:latin typeface="Times New Roman" pitchFamily="18" charset="0"/>
                <a:cs typeface="Times New Roman" pitchFamily="18" charset="0"/>
              </a:rPr>
              <a:t>2+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, Cu</a:t>
            </a:r>
            <a:r>
              <a:rPr lang="en-US" baseline="30000" dirty="0">
                <a:latin typeface="Times New Roman" pitchFamily="18" charset="0"/>
                <a:cs typeface="Times New Roman" pitchFamily="18" charset="0"/>
              </a:rPr>
              <a:t>2+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x-none" dirty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Cu</a:t>
            </a:r>
            <a:r>
              <a:rPr lang="en-US" baseline="30000" dirty="0">
                <a:latin typeface="Times New Roman" pitchFamily="18" charset="0"/>
                <a:cs typeface="Times New Roman" pitchFamily="18" charset="0"/>
              </a:rPr>
              <a:t>+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, V</a:t>
            </a:r>
            <a:r>
              <a:rPr lang="en-US" baseline="30000" dirty="0">
                <a:latin typeface="Times New Roman" pitchFamily="18" charset="0"/>
                <a:cs typeface="Times New Roman" pitchFamily="18" charset="0"/>
              </a:rPr>
              <a:t>5+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x-none" dirty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V</a:t>
            </a:r>
            <a:r>
              <a:rPr lang="en-US" baseline="30000" dirty="0">
                <a:latin typeface="Times New Roman" pitchFamily="18" charset="0"/>
                <a:cs typeface="Times New Roman" pitchFamily="18" charset="0"/>
              </a:rPr>
              <a:t>4+</a:t>
            </a:r>
            <a:r>
              <a:rPr lang="x-none" dirty="0">
                <a:latin typeface="Times New Roman" pitchFamily="18" charset="0"/>
                <a:cs typeface="Times New Roman" pitchFamily="18" charset="0"/>
              </a:rPr>
              <a:t>. </a:t>
            </a:r>
            <a:endParaRPr lang="sr-Cyrl-C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56A2A072-55A8-4041-BA13-699AE665D80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4400" y="1460537"/>
            <a:ext cx="2414757" cy="45720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9" name="Text Box 5"/>
          <p:cNvSpPr txBox="1">
            <a:spLocks noChangeArrowheads="1"/>
          </p:cNvSpPr>
          <p:nvPr/>
        </p:nvSpPr>
        <p:spPr bwMode="auto">
          <a:xfrm>
            <a:off x="182880" y="1989138"/>
            <a:ext cx="8759831" cy="38164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>
              <a:spcBef>
                <a:spcPct val="50000"/>
              </a:spcBef>
              <a:defRPr/>
            </a:pPr>
            <a:r>
              <a:rPr lang="ru-RU" sz="2200" i="1" dirty="0">
                <a:latin typeface="Times New Roman" pitchFamily="18" charset="0"/>
                <a:cs typeface="Times New Roman" pitchFamily="18" charset="0"/>
              </a:rPr>
              <a:t>Перманганометрија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 је волуметријска оксидо-редукциона метода која се користи за одређивање супстанци стандардним раствором калијум-перманганата (</a:t>
            </a:r>
            <a:r>
              <a:rPr lang="en-US" sz="2200" dirty="0" err="1">
                <a:latin typeface="Times New Roman" pitchFamily="18" charset="0"/>
                <a:cs typeface="Times New Roman" pitchFamily="18" charset="0"/>
              </a:rPr>
              <a:t>KMn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2200" baseline="-25000" dirty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).</a:t>
            </a:r>
          </a:p>
          <a:p>
            <a:pPr algn="just">
              <a:spcBef>
                <a:spcPts val="0"/>
              </a:spcBef>
              <a:defRPr/>
            </a:pP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Калијум-перманганат  је секундарни стандардни раствор.</a:t>
            </a:r>
          </a:p>
          <a:p>
            <a:pPr algn="just">
              <a:spcBef>
                <a:spcPts val="0"/>
              </a:spcBef>
              <a:defRPr/>
            </a:pPr>
            <a:r>
              <a:rPr lang="ru-RU" sz="2200" i="1" dirty="0">
                <a:latin typeface="Times New Roman" pitchFamily="18" charset="0"/>
                <a:cs typeface="Times New Roman" pitchFamily="18" charset="0"/>
              </a:rPr>
              <a:t>Погодности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 коришћења </a:t>
            </a:r>
            <a:r>
              <a:rPr lang="en-US" sz="2200" dirty="0" err="1">
                <a:latin typeface="Times New Roman" pitchFamily="18" charset="0"/>
                <a:cs typeface="Times New Roman" pitchFamily="18" charset="0"/>
              </a:rPr>
              <a:t>KMn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2200" baseline="-25000" dirty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: </a:t>
            </a:r>
          </a:p>
          <a:p>
            <a:pPr marL="722313" algn="just">
              <a:spcBef>
                <a:spcPts val="0"/>
              </a:spcBef>
              <a:defRPr/>
            </a:pP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 - висока оксидациона способност,</a:t>
            </a:r>
          </a:p>
          <a:p>
            <a:pPr marL="722313" algn="just">
              <a:spcBef>
                <a:spcPts val="0"/>
              </a:spcBef>
              <a:defRPr/>
            </a:pP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 - могућност самоиндицирања завршне тачке титрације.</a:t>
            </a:r>
          </a:p>
          <a:p>
            <a:pPr algn="just">
              <a:spcBef>
                <a:spcPts val="0"/>
              </a:spcBef>
              <a:defRPr/>
            </a:pP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 Недостатаци коришћења </a:t>
            </a:r>
            <a:r>
              <a:rPr lang="en-US" sz="2200" dirty="0" err="1">
                <a:latin typeface="Times New Roman" pitchFamily="18" charset="0"/>
                <a:cs typeface="Times New Roman" pitchFamily="18" charset="0"/>
              </a:rPr>
              <a:t>KMn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2200" baseline="-25000" dirty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marL="722313" algn="just">
              <a:spcBef>
                <a:spcPts val="0"/>
              </a:spcBef>
              <a:buFontTx/>
              <a:buChar char="-"/>
              <a:defRPr/>
            </a:pP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 лако оксидује хлориде (који су готово увек присутни у раствору 	који се титрује),</a:t>
            </a:r>
          </a:p>
          <a:p>
            <a:pPr marL="722313" algn="just">
              <a:spcBef>
                <a:spcPts val="0"/>
              </a:spcBef>
              <a:buFontTx/>
              <a:buChar char="-"/>
              <a:defRPr/>
            </a:pP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  раствор има ограничену стабилност.</a:t>
            </a:r>
            <a:endParaRPr lang="en-US" sz="2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603" name="TextBox 3"/>
          <p:cNvSpPr txBox="1">
            <a:spLocks noChangeArrowheads="1"/>
          </p:cNvSpPr>
          <p:nvPr/>
        </p:nvSpPr>
        <p:spPr bwMode="auto">
          <a:xfrm>
            <a:off x="2771775" y="1268413"/>
            <a:ext cx="360045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b="1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Перманганометрија</a:t>
            </a:r>
            <a:endParaRPr lang="en-US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ext Box 8"/>
          <p:cNvSpPr txBox="1">
            <a:spLocks noChangeArrowheads="1"/>
          </p:cNvSpPr>
          <p:nvPr/>
        </p:nvSpPr>
        <p:spPr bwMode="auto">
          <a:xfrm>
            <a:off x="182880" y="1985963"/>
            <a:ext cx="5761038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У </a:t>
            </a:r>
            <a:r>
              <a:rPr lang="en-US" sz="2200" dirty="0" err="1">
                <a:latin typeface="Times New Roman" pitchFamily="18" charset="0"/>
                <a:cs typeface="Times New Roman" pitchFamily="18" charset="0"/>
              </a:rPr>
              <a:t>јако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>
                <a:latin typeface="Times New Roman" pitchFamily="18" charset="0"/>
                <a:cs typeface="Times New Roman" pitchFamily="18" charset="0"/>
              </a:rPr>
              <a:t>киселој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>
                <a:latin typeface="Times New Roman" pitchFamily="18" charset="0"/>
                <a:cs typeface="Times New Roman" pitchFamily="18" charset="0"/>
              </a:rPr>
              <a:t>средини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Latn-CS" sz="2200" dirty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sr-Latn-CS" sz="2200" baseline="-25000" dirty="0">
                <a:latin typeface="Times New Roman" pitchFamily="18" charset="0"/>
                <a:cs typeface="Times New Roman" pitchFamily="18" charset="0"/>
              </a:rPr>
              <a:t>H</a:t>
            </a:r>
            <a:r>
              <a:rPr lang="sr-Latn-CS" sz="1600" dirty="0">
                <a:latin typeface="Times New Roman" pitchFamily="18" charset="0"/>
                <a:cs typeface="Times New Roman" pitchFamily="18" charset="0"/>
              </a:rPr>
              <a:t>+</a:t>
            </a:r>
            <a:r>
              <a:rPr lang="sr-Cyrl-C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Latn-CS" sz="2200" dirty="0">
                <a:latin typeface="Times New Roman" pitchFamily="18" charset="0"/>
                <a:cs typeface="Times New Roman" pitchFamily="18" charset="0"/>
              </a:rPr>
              <a:t>≥</a:t>
            </a:r>
            <a:r>
              <a:rPr lang="sr-Cyrl-CS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Latn-CS" sz="2200" dirty="0">
                <a:latin typeface="Times New Roman" pitchFamily="18" charset="0"/>
                <a:cs typeface="Times New Roman" pitchFamily="18" charset="0"/>
              </a:rPr>
              <a:t>0,1 mol/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L</a:t>
            </a:r>
            <a:r>
              <a:rPr lang="sr-Latn-CS" sz="2200" dirty="0">
                <a:latin typeface="Times New Roman" pitchFamily="18" charset="0"/>
                <a:cs typeface="Times New Roman" pitchFamily="18" charset="0"/>
              </a:rPr>
              <a:t>):</a:t>
            </a:r>
            <a:endParaRPr lang="en-US" sz="2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627" name="Text Box 10"/>
          <p:cNvSpPr txBox="1">
            <a:spLocks noChangeArrowheads="1"/>
          </p:cNvSpPr>
          <p:nvPr/>
        </p:nvSpPr>
        <p:spPr bwMode="auto">
          <a:xfrm>
            <a:off x="182881" y="3035300"/>
            <a:ext cx="6551298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У </a:t>
            </a:r>
            <a:r>
              <a:rPr lang="en-US" sz="2200" dirty="0" err="1">
                <a:latin typeface="Times New Roman" pitchFamily="18" charset="0"/>
                <a:cs typeface="Times New Roman" pitchFamily="18" charset="0"/>
              </a:rPr>
              <a:t>слабо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>
                <a:latin typeface="Times New Roman" pitchFamily="18" charset="0"/>
                <a:cs typeface="Times New Roman" pitchFamily="18" charset="0"/>
              </a:rPr>
              <a:t>киселој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Latn-CS" sz="2200" dirty="0">
                <a:latin typeface="Times New Roman" pitchFamily="18" charset="0"/>
                <a:cs typeface="Times New Roman" pitchFamily="18" charset="0"/>
              </a:rPr>
              <a:t>(pH 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&gt;</a:t>
            </a:r>
            <a:r>
              <a:rPr lang="sr-Latn-CS" sz="2200" dirty="0">
                <a:latin typeface="Times New Roman" pitchFamily="18" charset="0"/>
                <a:cs typeface="Times New Roman" pitchFamily="18" charset="0"/>
              </a:rPr>
              <a:t> 4)</a:t>
            </a:r>
            <a:r>
              <a:rPr lang="sr-Cyrl-CS" sz="2200" dirty="0">
                <a:latin typeface="Times New Roman" pitchFamily="18" charset="0"/>
                <a:cs typeface="Times New Roman" pitchFamily="18" charset="0"/>
              </a:rPr>
              <a:t> или слабој базној </a:t>
            </a:r>
            <a:r>
              <a:rPr lang="en-US" sz="2200" dirty="0" err="1">
                <a:latin typeface="Times New Roman" pitchFamily="18" charset="0"/>
                <a:cs typeface="Times New Roman" pitchFamily="18" charset="0"/>
              </a:rPr>
              <a:t>средини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Latn-CS" sz="2200" dirty="0">
                <a:latin typeface="Times New Roman" pitchFamily="18" charset="0"/>
                <a:cs typeface="Times New Roman" pitchFamily="18" charset="0"/>
              </a:rPr>
              <a:t>:</a:t>
            </a:r>
            <a:endParaRPr lang="en-US" sz="2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628" name="Text Box 12"/>
          <p:cNvSpPr txBox="1">
            <a:spLocks noChangeArrowheads="1"/>
          </p:cNvSpPr>
          <p:nvPr/>
        </p:nvSpPr>
        <p:spPr bwMode="auto">
          <a:xfrm>
            <a:off x="182880" y="4057650"/>
            <a:ext cx="5761037" cy="430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У </a:t>
            </a:r>
            <a:r>
              <a:rPr lang="en-US" sz="2200" dirty="0" err="1">
                <a:latin typeface="Times New Roman" pitchFamily="18" charset="0"/>
                <a:cs typeface="Times New Roman" pitchFamily="18" charset="0"/>
              </a:rPr>
              <a:t>базној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>
                <a:latin typeface="Times New Roman" pitchFamily="18" charset="0"/>
                <a:cs typeface="Times New Roman" pitchFamily="18" charset="0"/>
              </a:rPr>
              <a:t>средини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Latn-CS" sz="2200" dirty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sr-Latn-CS" sz="2200" baseline="-25000" dirty="0">
                <a:latin typeface="Times New Roman" pitchFamily="18" charset="0"/>
                <a:cs typeface="Times New Roman" pitchFamily="18" charset="0"/>
              </a:rPr>
              <a:t>OH</a:t>
            </a:r>
            <a:r>
              <a:rPr lang="sr-Latn-CS" sz="2200" dirty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&gt;</a:t>
            </a:r>
            <a:r>
              <a:rPr lang="sr-Latn-CS" sz="2200" dirty="0">
                <a:latin typeface="Times New Roman" pitchFamily="18" charset="0"/>
                <a:cs typeface="Times New Roman" pitchFamily="18" charset="0"/>
              </a:rPr>
              <a:t> 1 mol/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L</a:t>
            </a:r>
            <a:r>
              <a:rPr lang="sr-Latn-CS" sz="2200" dirty="0">
                <a:latin typeface="Times New Roman" pitchFamily="18" charset="0"/>
                <a:cs typeface="Times New Roman" pitchFamily="18" charset="0"/>
              </a:rPr>
              <a:t>):</a:t>
            </a:r>
            <a:endParaRPr lang="en-US" sz="2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629" name="Text Box 9"/>
          <p:cNvSpPr txBox="1">
            <a:spLocks noChangeArrowheads="1"/>
          </p:cNvSpPr>
          <p:nvPr/>
        </p:nvSpPr>
        <p:spPr bwMode="auto">
          <a:xfrm>
            <a:off x="914400" y="2471738"/>
            <a:ext cx="7921625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sr-Latn-CS" sz="2200" b="1" dirty="0">
                <a:latin typeface="Times New Roman" pitchFamily="18" charset="0"/>
                <a:cs typeface="Times New Roman" pitchFamily="18" charset="0"/>
              </a:rPr>
              <a:t>MnO</a:t>
            </a:r>
            <a:r>
              <a:rPr lang="sr-Latn-CS" sz="2200" b="1" baseline="-25000" dirty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sr-Latn-CS" sz="2200" b="1" baseline="30000" dirty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sr-Latn-CS" sz="2200" b="1" dirty="0">
                <a:latin typeface="Times New Roman" pitchFamily="18" charset="0"/>
                <a:cs typeface="Times New Roman" pitchFamily="18" charset="0"/>
              </a:rPr>
              <a:t> +  8H</a:t>
            </a:r>
            <a:r>
              <a:rPr lang="sr-Latn-CS" sz="2200" b="1" baseline="30000" dirty="0">
                <a:latin typeface="Times New Roman" pitchFamily="18" charset="0"/>
                <a:cs typeface="Times New Roman" pitchFamily="18" charset="0"/>
              </a:rPr>
              <a:t>+</a:t>
            </a:r>
            <a:r>
              <a:rPr lang="sr-Latn-CS" sz="2200" b="1" dirty="0">
                <a:latin typeface="Times New Roman" pitchFamily="18" charset="0"/>
                <a:cs typeface="Times New Roman" pitchFamily="18" charset="0"/>
              </a:rPr>
              <a:t> +  5 e</a:t>
            </a:r>
            <a:r>
              <a:rPr lang="sr-Latn-CS" sz="2200" b="1" baseline="30000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sr-Latn-CS" sz="2200" b="1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sl-SI" sz="2200" b="1" dirty="0">
                <a:latin typeface="Times New Roman" pitchFamily="18" charset="0"/>
                <a:cs typeface="Times New Roman" pitchFamily="18" charset="0"/>
                <a:sym typeface="Wingdings 3" pitchFamily="18" charset="2"/>
              </a:rPr>
              <a:t>   Mn</a:t>
            </a:r>
            <a:r>
              <a:rPr lang="sl-SI" sz="2200" b="1" baseline="30000" dirty="0">
                <a:latin typeface="Times New Roman" pitchFamily="18" charset="0"/>
                <a:cs typeface="Times New Roman" pitchFamily="18" charset="0"/>
                <a:sym typeface="Wingdings 3" pitchFamily="18" charset="2"/>
              </a:rPr>
              <a:t>2+</a:t>
            </a:r>
            <a:r>
              <a:rPr lang="sl-SI" sz="2200" b="1" baseline="-25000" dirty="0">
                <a:latin typeface="Times New Roman" pitchFamily="18" charset="0"/>
                <a:cs typeface="Times New Roman" pitchFamily="18" charset="0"/>
                <a:sym typeface="Wingdings 3" pitchFamily="18" charset="2"/>
              </a:rPr>
              <a:t>   </a:t>
            </a:r>
            <a:r>
              <a:rPr lang="sl-SI" sz="2200" b="1" dirty="0">
                <a:latin typeface="Times New Roman" pitchFamily="18" charset="0"/>
                <a:cs typeface="Times New Roman" pitchFamily="18" charset="0"/>
                <a:sym typeface="Wingdings 3" pitchFamily="18" charset="2"/>
              </a:rPr>
              <a:t>+  H</a:t>
            </a:r>
            <a:r>
              <a:rPr lang="sl-SI" sz="2200" b="1" baseline="-25000" dirty="0">
                <a:latin typeface="Times New Roman" pitchFamily="18" charset="0"/>
                <a:cs typeface="Times New Roman" pitchFamily="18" charset="0"/>
                <a:sym typeface="Wingdings 3" pitchFamily="18" charset="2"/>
              </a:rPr>
              <a:t>2</a:t>
            </a:r>
            <a:r>
              <a:rPr lang="sl-SI" sz="2200" b="1" dirty="0">
                <a:latin typeface="Times New Roman" pitchFamily="18" charset="0"/>
                <a:cs typeface="Times New Roman" pitchFamily="18" charset="0"/>
                <a:sym typeface="Wingdings 3" pitchFamily="18" charset="2"/>
              </a:rPr>
              <a:t>O 	</a:t>
            </a:r>
            <a:r>
              <a:rPr lang="en-US" sz="2200" b="1" dirty="0">
                <a:latin typeface="Times New Roman" pitchFamily="18" charset="0"/>
                <a:cs typeface="Times New Roman" pitchFamily="18" charset="0"/>
                <a:sym typeface="Wingdings 3" pitchFamily="18" charset="2"/>
              </a:rPr>
              <a:t>      </a:t>
            </a:r>
            <a:r>
              <a:rPr lang="sl-SI" sz="2200" b="1" dirty="0">
                <a:latin typeface="Times New Roman" pitchFamily="18" charset="0"/>
                <a:cs typeface="Times New Roman" pitchFamily="18" charset="0"/>
                <a:sym typeface="Wingdings 3" pitchFamily="18" charset="2"/>
              </a:rPr>
              <a:t>E</a:t>
            </a:r>
            <a:r>
              <a:rPr lang="sl-SI" sz="2200" b="1" baseline="30000" dirty="0">
                <a:latin typeface="Times New Roman" pitchFamily="18" charset="0"/>
                <a:cs typeface="Times New Roman" pitchFamily="18" charset="0"/>
                <a:sym typeface="Wingdings 3" pitchFamily="18" charset="2"/>
              </a:rPr>
              <a:t>o</a:t>
            </a:r>
            <a:r>
              <a:rPr lang="sl-SI" sz="2200" b="1" dirty="0">
                <a:latin typeface="Times New Roman" pitchFamily="18" charset="0"/>
                <a:cs typeface="Times New Roman" pitchFamily="18" charset="0"/>
                <a:sym typeface="Wingdings 3" pitchFamily="18" charset="2"/>
              </a:rPr>
              <a:t>= 1,51 V</a:t>
            </a:r>
            <a:endParaRPr lang="en-US" sz="2200" b="1" dirty="0">
              <a:latin typeface="Times New Roman" pitchFamily="18" charset="0"/>
              <a:cs typeface="Times New Roman" pitchFamily="18" charset="0"/>
              <a:sym typeface="Wingdings 3" pitchFamily="18" charset="2"/>
            </a:endParaRPr>
          </a:p>
        </p:txBody>
      </p:sp>
      <p:sp>
        <p:nvSpPr>
          <p:cNvPr id="26630" name="Text Box 11"/>
          <p:cNvSpPr txBox="1">
            <a:spLocks noChangeArrowheads="1"/>
          </p:cNvSpPr>
          <p:nvPr/>
        </p:nvSpPr>
        <p:spPr bwMode="auto">
          <a:xfrm>
            <a:off x="909638" y="3554413"/>
            <a:ext cx="7559675" cy="430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sr-Latn-CS" sz="2200" b="1" dirty="0">
                <a:latin typeface="Times New Roman" pitchFamily="18" charset="0"/>
                <a:cs typeface="Times New Roman" pitchFamily="18" charset="0"/>
              </a:rPr>
              <a:t>MnO</a:t>
            </a:r>
            <a:r>
              <a:rPr lang="sr-Latn-CS" sz="2200" b="1" baseline="-25000" dirty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sr-Latn-CS" sz="2200" b="1" baseline="30000" dirty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sr-Latn-CS" sz="2200" b="1" dirty="0">
                <a:latin typeface="Times New Roman" pitchFamily="18" charset="0"/>
                <a:cs typeface="Times New Roman" pitchFamily="18" charset="0"/>
              </a:rPr>
              <a:t> +  4H</a:t>
            </a:r>
            <a:r>
              <a:rPr lang="sr-Latn-CS" sz="2200" b="1" baseline="30000" dirty="0">
                <a:latin typeface="Times New Roman" pitchFamily="18" charset="0"/>
                <a:cs typeface="Times New Roman" pitchFamily="18" charset="0"/>
              </a:rPr>
              <a:t>+</a:t>
            </a:r>
            <a:r>
              <a:rPr lang="sr-Latn-CS" sz="2200" b="1" dirty="0">
                <a:latin typeface="Times New Roman" pitchFamily="18" charset="0"/>
                <a:cs typeface="Times New Roman" pitchFamily="18" charset="0"/>
              </a:rPr>
              <a:t> +  3 e</a:t>
            </a:r>
            <a:r>
              <a:rPr lang="sr-Latn-CS" sz="2200" b="1" baseline="30000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sr-Latn-CS" sz="2200" b="1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sl-SI" sz="2200" b="1" dirty="0">
                <a:latin typeface="Times New Roman" pitchFamily="18" charset="0"/>
                <a:cs typeface="Times New Roman" pitchFamily="18" charset="0"/>
                <a:sym typeface="Wingdings 3" pitchFamily="18" charset="2"/>
              </a:rPr>
              <a:t>   MnO</a:t>
            </a:r>
            <a:r>
              <a:rPr lang="sl-SI" sz="2200" b="1" baseline="-25000" dirty="0">
                <a:latin typeface="Times New Roman" pitchFamily="18" charset="0"/>
                <a:cs typeface="Times New Roman" pitchFamily="18" charset="0"/>
                <a:sym typeface="Wingdings 3" pitchFamily="18" charset="2"/>
              </a:rPr>
              <a:t>2   </a:t>
            </a:r>
            <a:r>
              <a:rPr lang="sl-SI" sz="2200" b="1" dirty="0">
                <a:latin typeface="Times New Roman" pitchFamily="18" charset="0"/>
                <a:cs typeface="Times New Roman" pitchFamily="18" charset="0"/>
                <a:sym typeface="Wingdings 3" pitchFamily="18" charset="2"/>
              </a:rPr>
              <a:t>+  2H</a:t>
            </a:r>
            <a:r>
              <a:rPr lang="sl-SI" sz="2200" b="1" baseline="-25000" dirty="0">
                <a:latin typeface="Times New Roman" pitchFamily="18" charset="0"/>
                <a:cs typeface="Times New Roman" pitchFamily="18" charset="0"/>
                <a:sym typeface="Wingdings 3" pitchFamily="18" charset="2"/>
              </a:rPr>
              <a:t>2</a:t>
            </a:r>
            <a:r>
              <a:rPr lang="sl-SI" sz="2200" b="1" dirty="0">
                <a:latin typeface="Times New Roman" pitchFamily="18" charset="0"/>
                <a:cs typeface="Times New Roman" pitchFamily="18" charset="0"/>
                <a:sym typeface="Wingdings 3" pitchFamily="18" charset="2"/>
              </a:rPr>
              <a:t>O</a:t>
            </a:r>
            <a:r>
              <a:rPr lang="en-US" sz="2200" b="1" dirty="0">
                <a:latin typeface="Times New Roman" pitchFamily="18" charset="0"/>
                <a:cs typeface="Times New Roman" pitchFamily="18" charset="0"/>
                <a:sym typeface="Wingdings 3" pitchFamily="18" charset="2"/>
              </a:rPr>
              <a:t> </a:t>
            </a:r>
            <a:r>
              <a:rPr lang="sl-SI" sz="2200" b="1" dirty="0">
                <a:latin typeface="Times New Roman" pitchFamily="18" charset="0"/>
                <a:cs typeface="Times New Roman" pitchFamily="18" charset="0"/>
                <a:sym typeface="Wingdings 3" pitchFamily="18" charset="2"/>
              </a:rPr>
              <a:t> 	</a:t>
            </a:r>
            <a:r>
              <a:rPr lang="en-US" sz="2200" b="1" dirty="0">
                <a:latin typeface="Times New Roman" pitchFamily="18" charset="0"/>
                <a:cs typeface="Times New Roman" pitchFamily="18" charset="0"/>
                <a:sym typeface="Wingdings 3" pitchFamily="18" charset="2"/>
              </a:rPr>
              <a:t>      </a:t>
            </a:r>
            <a:r>
              <a:rPr lang="sl-SI" sz="2200" b="1" dirty="0">
                <a:latin typeface="Times New Roman" pitchFamily="18" charset="0"/>
                <a:cs typeface="Times New Roman" pitchFamily="18" charset="0"/>
                <a:sym typeface="Wingdings 3" pitchFamily="18" charset="2"/>
              </a:rPr>
              <a:t>E</a:t>
            </a:r>
            <a:r>
              <a:rPr lang="sl-SI" sz="2200" b="1" baseline="30000" dirty="0">
                <a:latin typeface="Times New Roman" pitchFamily="18" charset="0"/>
                <a:cs typeface="Times New Roman" pitchFamily="18" charset="0"/>
                <a:sym typeface="Wingdings 3" pitchFamily="18" charset="2"/>
              </a:rPr>
              <a:t>o</a:t>
            </a:r>
            <a:r>
              <a:rPr lang="sl-SI" sz="2200" b="1" dirty="0">
                <a:latin typeface="Times New Roman" pitchFamily="18" charset="0"/>
                <a:cs typeface="Times New Roman" pitchFamily="18" charset="0"/>
                <a:sym typeface="Wingdings 3" pitchFamily="18" charset="2"/>
              </a:rPr>
              <a:t>= 1,69 V</a:t>
            </a:r>
            <a:endParaRPr lang="en-US" sz="2200" b="1" dirty="0">
              <a:latin typeface="Times New Roman" pitchFamily="18" charset="0"/>
              <a:cs typeface="Times New Roman" pitchFamily="18" charset="0"/>
              <a:sym typeface="Wingdings 3" pitchFamily="18" charset="2"/>
            </a:endParaRPr>
          </a:p>
        </p:txBody>
      </p:sp>
      <p:sp>
        <p:nvSpPr>
          <p:cNvPr id="26631" name="Text Box 13"/>
          <p:cNvSpPr txBox="1">
            <a:spLocks noChangeArrowheads="1"/>
          </p:cNvSpPr>
          <p:nvPr/>
        </p:nvSpPr>
        <p:spPr bwMode="auto">
          <a:xfrm>
            <a:off x="914400" y="4603750"/>
            <a:ext cx="7921625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sr-Latn-CS" sz="2200" b="1" dirty="0">
                <a:latin typeface="Times New Roman" pitchFamily="18" charset="0"/>
                <a:cs typeface="Times New Roman" pitchFamily="18" charset="0"/>
              </a:rPr>
              <a:t>MnO</a:t>
            </a:r>
            <a:r>
              <a:rPr lang="sr-Latn-CS" sz="2200" b="1" baseline="-25000" dirty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sr-Latn-CS" sz="2200" b="1" baseline="30000" dirty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sr-Latn-CS" sz="2200" b="1" dirty="0">
                <a:latin typeface="Times New Roman" pitchFamily="18" charset="0"/>
                <a:cs typeface="Times New Roman" pitchFamily="18" charset="0"/>
              </a:rPr>
              <a:t>  +   e</a:t>
            </a:r>
            <a:r>
              <a:rPr lang="sr-Latn-CS" sz="2200" b="1" baseline="30000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sr-Latn-CS" sz="2200" b="1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sl-SI" sz="2200" b="1" dirty="0">
                <a:latin typeface="Times New Roman" pitchFamily="18" charset="0"/>
                <a:cs typeface="Times New Roman" pitchFamily="18" charset="0"/>
                <a:sym typeface="Wingdings 3" pitchFamily="18" charset="2"/>
              </a:rPr>
              <a:t>   MnO</a:t>
            </a:r>
            <a:r>
              <a:rPr lang="sl-SI" sz="2200" b="1" baseline="-25000" dirty="0">
                <a:latin typeface="Times New Roman" pitchFamily="18" charset="0"/>
                <a:cs typeface="Times New Roman" pitchFamily="18" charset="0"/>
                <a:sym typeface="Wingdings 3" pitchFamily="18" charset="2"/>
              </a:rPr>
              <a:t>4</a:t>
            </a:r>
            <a:r>
              <a:rPr lang="sl-SI" sz="2200" b="1" baseline="30000" dirty="0">
                <a:latin typeface="Times New Roman" pitchFamily="18" charset="0"/>
                <a:cs typeface="Times New Roman" pitchFamily="18" charset="0"/>
                <a:sym typeface="Wingdings 3" pitchFamily="18" charset="2"/>
              </a:rPr>
              <a:t>2-	</a:t>
            </a:r>
            <a:r>
              <a:rPr lang="sl-SI" sz="2200" b="1" dirty="0">
                <a:latin typeface="Times New Roman" pitchFamily="18" charset="0"/>
                <a:cs typeface="Times New Roman" pitchFamily="18" charset="0"/>
                <a:sym typeface="Wingdings 3" pitchFamily="18" charset="2"/>
              </a:rPr>
              <a:t> </a:t>
            </a:r>
            <a:r>
              <a:rPr lang="en-US" sz="2200" b="1" dirty="0">
                <a:latin typeface="Times New Roman" pitchFamily="18" charset="0"/>
                <a:cs typeface="Times New Roman" pitchFamily="18" charset="0"/>
                <a:sym typeface="Wingdings 3" pitchFamily="18" charset="2"/>
              </a:rPr>
              <a:t>                               </a:t>
            </a:r>
            <a:r>
              <a:rPr lang="sl-SI" sz="2200" b="1" dirty="0">
                <a:latin typeface="Times New Roman" pitchFamily="18" charset="0"/>
                <a:cs typeface="Times New Roman" pitchFamily="18" charset="0"/>
                <a:sym typeface="Wingdings 3" pitchFamily="18" charset="2"/>
              </a:rPr>
              <a:t>E</a:t>
            </a:r>
            <a:r>
              <a:rPr lang="sl-SI" sz="2200" b="1" baseline="30000" dirty="0">
                <a:latin typeface="Times New Roman" pitchFamily="18" charset="0"/>
                <a:cs typeface="Times New Roman" pitchFamily="18" charset="0"/>
                <a:sym typeface="Wingdings 3" pitchFamily="18" charset="2"/>
              </a:rPr>
              <a:t>o</a:t>
            </a:r>
            <a:r>
              <a:rPr lang="sl-SI" sz="2200" b="1" dirty="0">
                <a:latin typeface="Times New Roman" pitchFamily="18" charset="0"/>
                <a:cs typeface="Times New Roman" pitchFamily="18" charset="0"/>
                <a:sym typeface="Wingdings 3" pitchFamily="18" charset="2"/>
              </a:rPr>
              <a:t>= 0,56 V</a:t>
            </a:r>
            <a:endParaRPr lang="en-US" sz="2200" b="1" dirty="0">
              <a:latin typeface="Times New Roman" pitchFamily="18" charset="0"/>
              <a:cs typeface="Times New Roman" pitchFamily="18" charset="0"/>
              <a:sym typeface="Wingdings 3" pitchFamily="18" charset="2"/>
            </a:endParaRPr>
          </a:p>
        </p:txBody>
      </p:sp>
      <p:sp>
        <p:nvSpPr>
          <p:cNvPr id="26632" name="Text Box 6"/>
          <p:cNvSpPr txBox="1">
            <a:spLocks noChangeArrowheads="1"/>
          </p:cNvSpPr>
          <p:nvPr/>
        </p:nvSpPr>
        <p:spPr bwMode="auto">
          <a:xfrm>
            <a:off x="914400" y="1417320"/>
            <a:ext cx="4679950" cy="430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sr-Latn-CS" sz="2200" b="1" dirty="0">
                <a:latin typeface="Times New Roman" pitchFamily="18" charset="0"/>
                <a:cs typeface="Times New Roman" pitchFamily="18" charset="0"/>
              </a:rPr>
              <a:t>Mn</a:t>
            </a:r>
            <a:r>
              <a:rPr lang="sr-Latn-CS" sz="2200" b="1" baseline="30000" dirty="0">
                <a:latin typeface="Times New Roman" pitchFamily="18" charset="0"/>
                <a:cs typeface="Times New Roman" pitchFamily="18" charset="0"/>
              </a:rPr>
              <a:t>+7 </a:t>
            </a:r>
            <a:r>
              <a:rPr lang="en-US" sz="2200" b="1" baseline="30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b="1" dirty="0">
                <a:latin typeface="Times New Roman" pitchFamily="18" charset="0"/>
                <a:cs typeface="Times New Roman" pitchFamily="18" charset="0"/>
              </a:rPr>
              <a:t>→  </a:t>
            </a:r>
            <a:r>
              <a:rPr lang="sr-Latn-CS" sz="2200" b="1" dirty="0">
                <a:latin typeface="Times New Roman" pitchFamily="18" charset="0"/>
                <a:cs typeface="Times New Roman" pitchFamily="18" charset="0"/>
              </a:rPr>
              <a:t>Mn</a:t>
            </a:r>
            <a:r>
              <a:rPr lang="sr-Latn-CS" sz="2200" b="1" baseline="30000" dirty="0">
                <a:latin typeface="Times New Roman" pitchFamily="18" charset="0"/>
                <a:cs typeface="Times New Roman" pitchFamily="18" charset="0"/>
              </a:rPr>
              <a:t>+</a:t>
            </a:r>
            <a:r>
              <a:rPr lang="en-US" sz="2200" b="1" baseline="30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200" b="1" dirty="0">
                <a:latin typeface="Times New Roman" pitchFamily="18" charset="0"/>
                <a:cs typeface="Times New Roman" pitchFamily="18" charset="0"/>
              </a:rPr>
              <a:t>; </a:t>
            </a:r>
            <a:r>
              <a:rPr lang="sr-Latn-CS" sz="2200" b="1" dirty="0">
                <a:latin typeface="Times New Roman" pitchFamily="18" charset="0"/>
                <a:cs typeface="Times New Roman" pitchFamily="18" charset="0"/>
              </a:rPr>
              <a:t>Mn</a:t>
            </a:r>
            <a:r>
              <a:rPr lang="sr-Latn-CS" sz="2200" b="1" baseline="30000" dirty="0">
                <a:latin typeface="Times New Roman" pitchFamily="18" charset="0"/>
                <a:cs typeface="Times New Roman" pitchFamily="18" charset="0"/>
              </a:rPr>
              <a:t>+</a:t>
            </a:r>
            <a:r>
              <a:rPr lang="en-US" sz="2200" b="1" baseline="30000" dirty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2200" b="1" dirty="0">
                <a:latin typeface="Times New Roman" pitchFamily="18" charset="0"/>
                <a:cs typeface="Times New Roman" pitchFamily="18" charset="0"/>
              </a:rPr>
              <a:t>; </a:t>
            </a:r>
            <a:r>
              <a:rPr lang="sr-Latn-CS" sz="2200" b="1" dirty="0">
                <a:latin typeface="Times New Roman" pitchFamily="18" charset="0"/>
                <a:cs typeface="Times New Roman" pitchFamily="18" charset="0"/>
              </a:rPr>
              <a:t>Mn</a:t>
            </a:r>
            <a:r>
              <a:rPr lang="sr-Latn-CS" sz="2200" b="1" baseline="30000" dirty="0">
                <a:latin typeface="Times New Roman" pitchFamily="18" charset="0"/>
                <a:cs typeface="Times New Roman" pitchFamily="18" charset="0"/>
              </a:rPr>
              <a:t>+</a:t>
            </a:r>
            <a:r>
              <a:rPr lang="en-US" sz="2200" b="1" baseline="30000" dirty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en-US" sz="2200" b="1" dirty="0">
                <a:latin typeface="Times New Roman" pitchFamily="18" charset="0"/>
                <a:cs typeface="Times New Roman" pitchFamily="18" charset="0"/>
              </a:rPr>
              <a:t>; </a:t>
            </a:r>
            <a:r>
              <a:rPr lang="sr-Latn-CS" sz="2200" b="1" dirty="0">
                <a:latin typeface="Times New Roman" pitchFamily="18" charset="0"/>
                <a:cs typeface="Times New Roman" pitchFamily="18" charset="0"/>
              </a:rPr>
              <a:t>Mn</a:t>
            </a:r>
            <a:r>
              <a:rPr lang="sr-Latn-CS" sz="2200" b="1" baseline="30000" dirty="0">
                <a:latin typeface="Times New Roman" pitchFamily="18" charset="0"/>
                <a:cs typeface="Times New Roman" pitchFamily="18" charset="0"/>
              </a:rPr>
              <a:t>+</a:t>
            </a:r>
            <a:r>
              <a:rPr lang="en-US" sz="2200" b="1" baseline="30000" dirty="0">
                <a:latin typeface="Times New Roman" pitchFamily="18" charset="0"/>
                <a:cs typeface="Times New Roman" pitchFamily="18" charset="0"/>
              </a:rPr>
              <a:t>6</a:t>
            </a:r>
            <a:endParaRPr lang="en-US" sz="2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633" name="Text Box 4"/>
          <p:cNvSpPr txBox="1">
            <a:spLocks noChangeArrowheads="1"/>
          </p:cNvSpPr>
          <p:nvPr/>
        </p:nvSpPr>
        <p:spPr bwMode="auto">
          <a:xfrm>
            <a:off x="182880" y="5212080"/>
            <a:ext cx="864235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одређеним условима перманганат се редукује до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Mn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III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) -  раствор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Mn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III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) није стабилан, јер долази до диспропорционисања: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634" name="Text Box 5"/>
          <p:cNvSpPr txBox="1">
            <a:spLocks noChangeArrowheads="1"/>
          </p:cNvSpPr>
          <p:nvPr/>
        </p:nvSpPr>
        <p:spPr bwMode="auto">
          <a:xfrm>
            <a:off x="914400" y="6032500"/>
            <a:ext cx="5400675" cy="430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sr-Latn-CS" sz="2200" b="1" dirty="0">
                <a:latin typeface="Times New Roman" pitchFamily="18" charset="0"/>
                <a:cs typeface="Times New Roman" pitchFamily="18" charset="0"/>
              </a:rPr>
              <a:t>2Mn</a:t>
            </a:r>
            <a:r>
              <a:rPr lang="sr-Latn-CS" sz="2200" b="1" baseline="30000" dirty="0">
                <a:latin typeface="Times New Roman" pitchFamily="18" charset="0"/>
                <a:cs typeface="Times New Roman" pitchFamily="18" charset="0"/>
              </a:rPr>
              <a:t>3+</a:t>
            </a:r>
            <a:r>
              <a:rPr lang="sr-Latn-CS" sz="2200" b="1" dirty="0">
                <a:latin typeface="Times New Roman" pitchFamily="18" charset="0"/>
                <a:cs typeface="Times New Roman" pitchFamily="18" charset="0"/>
              </a:rPr>
              <a:t> + </a:t>
            </a:r>
            <a:r>
              <a:rPr lang="sl-SI" sz="2200" b="1" dirty="0">
                <a:latin typeface="Times New Roman" pitchFamily="18" charset="0"/>
                <a:cs typeface="Times New Roman" pitchFamily="18" charset="0"/>
                <a:sym typeface="Wingdings 3" pitchFamily="18" charset="2"/>
              </a:rPr>
              <a:t>2H</a:t>
            </a:r>
            <a:r>
              <a:rPr lang="sl-SI" sz="2200" b="1" baseline="-25000" dirty="0">
                <a:latin typeface="Times New Roman" pitchFamily="18" charset="0"/>
                <a:cs typeface="Times New Roman" pitchFamily="18" charset="0"/>
                <a:sym typeface="Wingdings 3" pitchFamily="18" charset="2"/>
              </a:rPr>
              <a:t>2</a:t>
            </a:r>
            <a:r>
              <a:rPr lang="sl-SI" sz="2200" b="1" dirty="0">
                <a:latin typeface="Times New Roman" pitchFamily="18" charset="0"/>
                <a:cs typeface="Times New Roman" pitchFamily="18" charset="0"/>
                <a:sym typeface="Wingdings 3" pitchFamily="18" charset="2"/>
              </a:rPr>
              <a:t>O     MnO</a:t>
            </a:r>
            <a:r>
              <a:rPr lang="sl-SI" sz="2200" b="1" baseline="-25000" dirty="0">
                <a:latin typeface="Times New Roman" pitchFamily="18" charset="0"/>
                <a:cs typeface="Times New Roman" pitchFamily="18" charset="0"/>
                <a:sym typeface="Wingdings 3" pitchFamily="18" charset="2"/>
              </a:rPr>
              <a:t>2 </a:t>
            </a:r>
            <a:r>
              <a:rPr lang="sl-SI" sz="2200" b="1" dirty="0">
                <a:latin typeface="Times New Roman" pitchFamily="18" charset="0"/>
                <a:cs typeface="Times New Roman" pitchFamily="18" charset="0"/>
                <a:sym typeface="Wingdings 3" pitchFamily="18" charset="2"/>
              </a:rPr>
              <a:t>↓</a:t>
            </a:r>
            <a:r>
              <a:rPr lang="sl-SI" sz="2200" b="1" baseline="-25000" dirty="0">
                <a:latin typeface="Times New Roman" pitchFamily="18" charset="0"/>
                <a:cs typeface="Times New Roman" pitchFamily="18" charset="0"/>
                <a:sym typeface="Wingdings 3" pitchFamily="18" charset="2"/>
              </a:rPr>
              <a:t>  </a:t>
            </a:r>
            <a:r>
              <a:rPr lang="sl-SI" sz="2200" b="1" dirty="0">
                <a:latin typeface="Times New Roman" pitchFamily="18" charset="0"/>
                <a:cs typeface="Times New Roman" pitchFamily="18" charset="0"/>
                <a:sym typeface="Wingdings 3" pitchFamily="18" charset="2"/>
              </a:rPr>
              <a:t>+  Mn</a:t>
            </a:r>
            <a:r>
              <a:rPr lang="sl-SI" sz="2200" b="1" baseline="30000" dirty="0">
                <a:latin typeface="Times New Roman" pitchFamily="18" charset="0"/>
                <a:cs typeface="Times New Roman" pitchFamily="18" charset="0"/>
                <a:sym typeface="Wingdings 3" pitchFamily="18" charset="2"/>
              </a:rPr>
              <a:t>2+</a:t>
            </a:r>
            <a:r>
              <a:rPr lang="sl-SI" sz="2200" b="1" dirty="0">
                <a:latin typeface="Times New Roman" pitchFamily="18" charset="0"/>
                <a:cs typeface="Times New Roman" pitchFamily="18" charset="0"/>
                <a:sym typeface="Wingdings 3" pitchFamily="18" charset="2"/>
              </a:rPr>
              <a:t> +  4H</a:t>
            </a:r>
            <a:r>
              <a:rPr lang="sl-SI" sz="2200" b="1" baseline="30000" dirty="0">
                <a:latin typeface="Times New Roman" pitchFamily="18" charset="0"/>
                <a:cs typeface="Times New Roman" pitchFamily="18" charset="0"/>
                <a:sym typeface="Wingdings 3" pitchFamily="18" charset="2"/>
              </a:rPr>
              <a:t>+</a:t>
            </a:r>
            <a:endParaRPr lang="en-US" sz="2200" b="1" baseline="30000" dirty="0">
              <a:latin typeface="Times New Roman" pitchFamily="18" charset="0"/>
              <a:cs typeface="Times New Roman" pitchFamily="18" charset="0"/>
              <a:sym typeface="Wingdings 3" pitchFamily="18" charset="2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ext Box 7"/>
          <p:cNvSpPr txBox="1">
            <a:spLocks noChangeArrowheads="1"/>
          </p:cNvSpPr>
          <p:nvPr/>
        </p:nvSpPr>
        <p:spPr bwMode="auto">
          <a:xfrm>
            <a:off x="182880" y="1987548"/>
            <a:ext cx="8281988" cy="15234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spcBef>
                <a:spcPts val="0"/>
              </a:spcBef>
              <a:spcAft>
                <a:spcPts val="600"/>
              </a:spcAft>
            </a:pP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У перманганометрији се не користи индикатор. Титрационо средство  </a:t>
            </a:r>
            <a:r>
              <a:rPr lang="en-US" sz="2200" dirty="0" err="1">
                <a:latin typeface="Times New Roman" pitchFamily="18" charset="0"/>
                <a:cs typeface="Times New Roman" pitchFamily="18" charset="0"/>
              </a:rPr>
              <a:t>KMn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2200" baseline="-25000" dirty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 је индикатор – самоиндикација ЗТТ.</a:t>
            </a:r>
          </a:p>
          <a:p>
            <a:pPr algn="just">
              <a:spcBef>
                <a:spcPts val="0"/>
              </a:spcBef>
            </a:pP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Боја перманганата у ТЕ у киселој средини није постојана и постепено бледи:</a:t>
            </a:r>
          </a:p>
        </p:txBody>
      </p:sp>
      <p:sp>
        <p:nvSpPr>
          <p:cNvPr id="27651" name="Text Box 8"/>
          <p:cNvSpPr txBox="1">
            <a:spLocks noChangeArrowheads="1"/>
          </p:cNvSpPr>
          <p:nvPr/>
        </p:nvSpPr>
        <p:spPr bwMode="auto">
          <a:xfrm>
            <a:off x="914400" y="3566160"/>
            <a:ext cx="6121400" cy="430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sr-Latn-CS" sz="2200" b="1" dirty="0">
                <a:latin typeface="Times New Roman" pitchFamily="18" charset="0"/>
                <a:cs typeface="Times New Roman" pitchFamily="18" charset="0"/>
              </a:rPr>
              <a:t>2MnO</a:t>
            </a:r>
            <a:r>
              <a:rPr lang="sr-Latn-CS" sz="2200" b="1" baseline="-25000" dirty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sr-Latn-CS" sz="2200" b="1" baseline="30000" dirty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sr-Latn-CS" sz="2200" b="1" dirty="0">
                <a:latin typeface="Times New Roman" pitchFamily="18" charset="0"/>
                <a:cs typeface="Times New Roman" pitchFamily="18" charset="0"/>
              </a:rPr>
              <a:t>  +  3Mn</a:t>
            </a:r>
            <a:r>
              <a:rPr lang="sr-Latn-CS" sz="2200" b="1" baseline="30000" dirty="0">
                <a:latin typeface="Times New Roman" pitchFamily="18" charset="0"/>
                <a:cs typeface="Times New Roman" pitchFamily="18" charset="0"/>
              </a:rPr>
              <a:t>2+</a:t>
            </a:r>
            <a:r>
              <a:rPr lang="sr-Latn-CS" sz="2200" b="1" dirty="0">
                <a:latin typeface="Times New Roman" pitchFamily="18" charset="0"/>
                <a:cs typeface="Times New Roman" pitchFamily="18" charset="0"/>
              </a:rPr>
              <a:t> + </a:t>
            </a:r>
            <a:r>
              <a:rPr lang="sl-SI" sz="2200" b="1" dirty="0">
                <a:latin typeface="Times New Roman" pitchFamily="18" charset="0"/>
                <a:cs typeface="Times New Roman" pitchFamily="18" charset="0"/>
                <a:sym typeface="Wingdings 3" pitchFamily="18" charset="2"/>
              </a:rPr>
              <a:t>2H</a:t>
            </a:r>
            <a:r>
              <a:rPr lang="sl-SI" sz="2200" b="1" baseline="-25000" dirty="0">
                <a:latin typeface="Times New Roman" pitchFamily="18" charset="0"/>
                <a:cs typeface="Times New Roman" pitchFamily="18" charset="0"/>
                <a:sym typeface="Wingdings 3" pitchFamily="18" charset="2"/>
              </a:rPr>
              <a:t>2</a:t>
            </a:r>
            <a:r>
              <a:rPr lang="sl-SI" sz="2200" b="1" dirty="0">
                <a:latin typeface="Times New Roman" pitchFamily="18" charset="0"/>
                <a:cs typeface="Times New Roman" pitchFamily="18" charset="0"/>
                <a:sym typeface="Wingdings 3" pitchFamily="18" charset="2"/>
              </a:rPr>
              <a:t>O     5MnO</a:t>
            </a:r>
            <a:r>
              <a:rPr lang="sl-SI" sz="2200" b="1" baseline="-25000" dirty="0">
                <a:latin typeface="Times New Roman" pitchFamily="18" charset="0"/>
                <a:cs typeface="Times New Roman" pitchFamily="18" charset="0"/>
                <a:sym typeface="Wingdings 3" pitchFamily="18" charset="2"/>
              </a:rPr>
              <a:t>2   </a:t>
            </a:r>
            <a:r>
              <a:rPr lang="sl-SI" sz="2200" b="1" dirty="0">
                <a:latin typeface="Times New Roman" pitchFamily="18" charset="0"/>
                <a:cs typeface="Times New Roman" pitchFamily="18" charset="0"/>
                <a:sym typeface="Wingdings 3" pitchFamily="18" charset="2"/>
              </a:rPr>
              <a:t>+  4H</a:t>
            </a:r>
            <a:r>
              <a:rPr lang="sl-SI" sz="2200" b="1" baseline="30000" dirty="0">
                <a:latin typeface="Times New Roman" pitchFamily="18" charset="0"/>
                <a:cs typeface="Times New Roman" pitchFamily="18" charset="0"/>
                <a:sym typeface="Wingdings 3" pitchFamily="18" charset="2"/>
              </a:rPr>
              <a:t>+</a:t>
            </a:r>
            <a:endParaRPr lang="en-US" sz="2200" baseline="30000" dirty="0">
              <a:latin typeface="Times New Roman" pitchFamily="18" charset="0"/>
              <a:cs typeface="Times New Roman" pitchFamily="18" charset="0"/>
              <a:sym typeface="Wingdings 3" pitchFamily="18" charset="2"/>
            </a:endParaRPr>
          </a:p>
        </p:txBody>
      </p:sp>
      <p:sp>
        <p:nvSpPr>
          <p:cNvPr id="27652" name="TextBox 4"/>
          <p:cNvSpPr txBox="1">
            <a:spLocks noChangeArrowheads="1"/>
          </p:cNvSpPr>
          <p:nvPr/>
        </p:nvSpPr>
        <p:spPr bwMode="auto">
          <a:xfrm>
            <a:off x="2049459" y="1266822"/>
            <a:ext cx="5045083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sr-Cyrl-CS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en-US" sz="2800" b="1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авршн</a:t>
            </a:r>
            <a:r>
              <a:rPr lang="sr-Cyrl-CS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 </a:t>
            </a:r>
            <a:r>
              <a:rPr lang="en-US" sz="2800" b="1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тачк</a:t>
            </a:r>
            <a:r>
              <a:rPr lang="sr-Cyrl-CS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en-US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b="1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титрације</a:t>
            </a:r>
            <a:endParaRPr lang="en-US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653" name="Rectangle 5"/>
          <p:cNvSpPr>
            <a:spLocks noChangeArrowheads="1"/>
          </p:cNvSpPr>
          <p:nvPr/>
        </p:nvSpPr>
        <p:spPr bwMode="auto">
          <a:xfrm>
            <a:off x="6673940" y="3562070"/>
            <a:ext cx="2303772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sl-SI" b="1" dirty="0">
                <a:latin typeface="Times New Roman" pitchFamily="18" charset="0"/>
                <a:cs typeface="Times New Roman" pitchFamily="18" charset="0"/>
                <a:sym typeface="Wingdings 3" pitchFamily="18" charset="2"/>
              </a:rPr>
              <a:t> </a:t>
            </a:r>
            <a:r>
              <a:rPr lang="sl-SI" dirty="0">
                <a:latin typeface="Times New Roman" pitchFamily="18" charset="0"/>
                <a:cs typeface="Times New Roman" pitchFamily="18" charset="0"/>
                <a:sym typeface="Wingdings 3" pitchFamily="18" charset="2"/>
              </a:rPr>
              <a:t>(</a:t>
            </a:r>
            <a:r>
              <a:rPr lang="sr-Cyrl-CS" dirty="0" err="1">
                <a:latin typeface="Times New Roman" pitchFamily="18" charset="0"/>
                <a:cs typeface="Times New Roman" pitchFamily="18" charset="0"/>
                <a:sym typeface="Wingdings 3" pitchFamily="18" charset="2"/>
              </a:rPr>
              <a:t>у</a:t>
            </a:r>
            <a:r>
              <a:rPr lang="en-US" dirty="0" err="1">
                <a:latin typeface="Times New Roman" pitchFamily="18" charset="0"/>
                <a:cs typeface="Times New Roman" pitchFamily="18" charset="0"/>
                <a:sym typeface="Wingdings 3" pitchFamily="18" charset="2"/>
              </a:rPr>
              <a:t>тицај</a:t>
            </a:r>
            <a:r>
              <a:rPr lang="en-US" dirty="0">
                <a:latin typeface="Times New Roman" pitchFamily="18" charset="0"/>
                <a:cs typeface="Times New Roman" pitchFamily="18" charset="0"/>
                <a:sym typeface="Wingdings 3" pitchFamily="18" charset="2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  <a:sym typeface="Wingdings 3" pitchFamily="18" charset="2"/>
              </a:rPr>
              <a:t>киселости</a:t>
            </a:r>
            <a:r>
              <a:rPr lang="sl-SI" dirty="0">
                <a:latin typeface="Times New Roman" pitchFamily="18" charset="0"/>
                <a:cs typeface="Times New Roman" pitchFamily="18" charset="0"/>
                <a:sym typeface="Wingdings 3" pitchFamily="18" charset="2"/>
              </a:rPr>
              <a:t>)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82880" y="4572000"/>
            <a:ext cx="871347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sr-Cyrl-CS" dirty="0">
                <a:latin typeface="Times New Roman" pitchFamily="18" charset="0"/>
                <a:cs typeface="Times New Roman" pitchFamily="18" charset="0"/>
              </a:rPr>
              <a:t>У пракси се титрује до ружичасте боје која не изчезава 30 секунди.</a:t>
            </a:r>
          </a:p>
          <a:p>
            <a:pPr algn="just"/>
            <a:r>
              <a:rPr lang="sr-Cyrl-CS" dirty="0">
                <a:latin typeface="Times New Roman" pitchFamily="18" charset="0"/>
                <a:cs typeface="Times New Roman" pitchFamily="18" charset="0"/>
              </a:rPr>
              <a:t>У бирети при очитавању утрошене запремине перманганата треба гледати горњи ниво раствора.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Flow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2.xml><?xml version="1.0" encoding="utf-8"?>
<a:themeOverride xmlns:a="http://schemas.openxmlformats.org/drawingml/2006/main">
  <a:clrScheme name="Flow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5887</TotalTime>
  <Words>3881</Words>
  <Application>Microsoft Office PowerPoint</Application>
  <PresentationFormat>On-screen Show (4:3)</PresentationFormat>
  <Paragraphs>290</Paragraphs>
  <Slides>36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36</vt:i4>
      </vt:variant>
    </vt:vector>
  </HeadingPairs>
  <TitlesOfParts>
    <vt:vector size="46" baseType="lpstr">
      <vt:lpstr>Arial</vt:lpstr>
      <vt:lpstr>Calibri</vt:lpstr>
      <vt:lpstr>Constantia</vt:lpstr>
      <vt:lpstr>Symbol</vt:lpstr>
      <vt:lpstr>Times New Roman</vt:lpstr>
      <vt:lpstr>Wingdings 2</vt:lpstr>
      <vt:lpstr>Wingdings 3</vt:lpstr>
      <vt:lpstr>Flow</vt:lpstr>
      <vt:lpstr>Equation</vt:lpstr>
      <vt:lpstr>Microsoft Equation 3.0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Korisnik</dc:creator>
  <cp:lastModifiedBy>Jelena Stepanović</cp:lastModifiedBy>
  <cp:revision>529</cp:revision>
  <dcterms:created xsi:type="dcterms:W3CDTF">2004-10-04T10:47:46Z</dcterms:created>
  <dcterms:modified xsi:type="dcterms:W3CDTF">2017-12-08T15:28:47Z</dcterms:modified>
</cp:coreProperties>
</file>